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Default Extension="mp4" ContentType="video/mpeg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0" r:id="rId1"/>
  </p:sldMasterIdLst>
  <p:notesMasterIdLst>
    <p:notesMasterId r:id="rId29"/>
  </p:notesMasterIdLst>
  <p:sldIdLst>
    <p:sldId id="256" r:id="rId2"/>
    <p:sldId id="285" r:id="rId3"/>
    <p:sldId id="261" r:id="rId4"/>
    <p:sldId id="277" r:id="rId5"/>
    <p:sldId id="263" r:id="rId6"/>
    <p:sldId id="278" r:id="rId7"/>
    <p:sldId id="264" r:id="rId8"/>
    <p:sldId id="299" r:id="rId9"/>
    <p:sldId id="300" r:id="rId10"/>
    <p:sldId id="279" r:id="rId11"/>
    <p:sldId id="301" r:id="rId12"/>
    <p:sldId id="296" r:id="rId13"/>
    <p:sldId id="260" r:id="rId14"/>
    <p:sldId id="295" r:id="rId15"/>
    <p:sldId id="257" r:id="rId16"/>
    <p:sldId id="287" r:id="rId17"/>
    <p:sldId id="280" r:id="rId18"/>
    <p:sldId id="262" r:id="rId19"/>
    <p:sldId id="258" r:id="rId20"/>
    <p:sldId id="267" r:id="rId21"/>
    <p:sldId id="284" r:id="rId22"/>
    <p:sldId id="268" r:id="rId23"/>
    <p:sldId id="269" r:id="rId24"/>
    <p:sldId id="273" r:id="rId25"/>
    <p:sldId id="274" r:id="rId26"/>
    <p:sldId id="270" r:id="rId27"/>
    <p:sldId id="276" r:id="rId2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 autoAdjust="0"/>
    <p:restoredTop sz="94658" autoAdjust="0"/>
  </p:normalViewPr>
  <p:slideViewPr>
    <p:cSldViewPr>
      <p:cViewPr>
        <p:scale>
          <a:sx n="78" d="100"/>
          <a:sy n="78" d="100"/>
        </p:scale>
        <p:origin x="-924" y="-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0E278234-7BFE-42F7-A040-E7AB54C8716C}" type="datetimeFigureOut">
              <a:rPr lang="ru-RU"/>
              <a:pPr>
                <a:defRPr/>
              </a:pPr>
              <a:t>17.11.2013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48683C1F-668D-47F0-A18E-88573B86753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6144036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07B93ECB-1BD2-4100-8146-C17F2FA14EE4}" type="slidenum">
              <a:rPr lang="ru-RU" smtClean="0"/>
              <a:pPr eaLnBrk="1" hangingPunct="1"/>
              <a:t>17</a:t>
            </a:fld>
            <a:endParaRPr lang="ru-RU" smtClean="0"/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buSzPct val="100000"/>
            </a:pPr>
            <a:fld id="{F24787D0-EA37-4C5E-B40F-65EFA4082E15}" type="slidenum">
              <a:rPr lang="ru-RU" sz="1200">
                <a:solidFill>
                  <a:srgbClr val="000000"/>
                </a:solidFill>
              </a:rPr>
              <a:pPr algn="r" eaLnBrk="1" hangingPunct="1">
                <a:buSzPct val="100000"/>
              </a:pPr>
              <a:t>17</a:t>
            </a:fld>
            <a:endParaRPr lang="ru-RU" sz="1200">
              <a:solidFill>
                <a:srgbClr val="000000"/>
              </a:solidFill>
            </a:endParaRPr>
          </a:p>
        </p:txBody>
      </p:sp>
      <p:sp>
        <p:nvSpPr>
          <p:cNvPr id="3686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ts val="45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ru-RU" smtClean="0"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smtClean="0"/>
              <a:t>Центральная нервная система Земли.</a:t>
            </a:r>
          </a:p>
        </p:txBody>
      </p:sp>
      <p:sp>
        <p:nvSpPr>
          <p:cNvPr id="378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062CA3A3-F248-4332-B7C6-C533CC28597A}" type="slidenum">
              <a:rPr lang="ru-RU" smtClean="0"/>
              <a:pPr eaLnBrk="1" hangingPunct="1"/>
              <a:t>22</a:t>
            </a:fld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0AE259BA-BEAE-4708-8D2B-83CB56B0F4F0}" type="slidenum">
              <a:rPr lang="ru-RU" smtClean="0"/>
              <a:pPr eaLnBrk="1" hangingPunct="1"/>
              <a:t>24</a:t>
            </a:fld>
            <a:endParaRPr lang="ru-RU" smtClean="0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E6CC8C16-751B-486D-A513-ABCD1EC3F8A6}" type="slidenum">
              <a:rPr lang="ru-RU" smtClean="0"/>
              <a:pPr eaLnBrk="1" hangingPunct="1"/>
              <a:t>25</a:t>
            </a:fld>
            <a:endParaRPr lang="ru-RU" smtClean="0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0A6D02CE-65C6-43AF-8CF0-D524B88503FE}" type="slidenum">
              <a:rPr lang="ru-RU" smtClean="0"/>
              <a:pPr eaLnBrk="1" hangingPunct="1"/>
              <a:t>27</a:t>
            </a:fld>
            <a:endParaRPr lang="ru-RU" smtClean="0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2BF6976-2AB6-43FE-AE08-DFB8EE2738B9}" type="datetimeFigureOut">
              <a:rPr lang="ru-RU" smtClean="0"/>
              <a:pPr>
                <a:defRPr/>
              </a:pPr>
              <a:t>17.11.2013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pPr>
              <a:defRPr/>
            </a:pPr>
            <a:fld id="{4D81DF0A-CE02-46E7-B65F-829E02D402C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CC46164-5888-4C32-A281-A06BC5678643}" type="datetimeFigureOut">
              <a:rPr lang="ru-RU" smtClean="0"/>
              <a:pPr>
                <a:defRPr/>
              </a:pPr>
              <a:t>17.11.2013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pPr>
              <a:defRPr/>
            </a:pPr>
            <a:fld id="{07F7A4C6-116F-4974-87FF-B6AE845FBEE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5E4EC5E-06EE-4D76-8BDB-8BC3B34D5BB8}" type="datetimeFigureOut">
              <a:rPr lang="ru-RU" smtClean="0"/>
              <a:pPr>
                <a:defRPr/>
              </a:pPr>
              <a:t>17.11.2013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F024782-3086-403C-9994-CF297F9F6C1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D62FDCC-A3D4-4B7E-ABFC-612245896E74}" type="datetimeFigureOut">
              <a:rPr lang="ru-RU" smtClean="0"/>
              <a:pPr>
                <a:defRPr/>
              </a:pPr>
              <a:t>17.11.2013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9198124-2855-4D41-8365-4AD58672903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3888689-E8E0-4A50-98B7-8A6AC8AABAD2}" type="datetimeFigureOut">
              <a:rPr lang="ru-RU" smtClean="0"/>
              <a:pPr>
                <a:defRPr/>
              </a:pPr>
              <a:t>17.11.2013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pPr>
              <a:defRPr/>
            </a:pPr>
            <a:fld id="{400976E2-2093-4F0E-B48D-D5D0AC6842D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4CBD36B-D5BD-4323-BBE2-E20C04BA5798}" type="datetimeFigureOut">
              <a:rPr lang="ru-RU" smtClean="0"/>
              <a:pPr>
                <a:defRPr/>
              </a:pPr>
              <a:t>17.11.2013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CC78F65-E47F-468D-9284-9E5186FFFC5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A1A4662-9588-40BD-8044-37B8BE56EF36}" type="datetimeFigureOut">
              <a:rPr lang="ru-RU" smtClean="0"/>
              <a:pPr>
                <a:defRPr/>
              </a:pPr>
              <a:t>17.11.2013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450559-A619-4E1B-A444-C0B7DC681AB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488D5A9-891A-458A-ADF8-2D8F09595B08}" type="datetimeFigureOut">
              <a:rPr lang="ru-RU" smtClean="0"/>
              <a:pPr>
                <a:defRPr/>
              </a:pPr>
              <a:t>17.11.2013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FCBE70-4BCD-4071-A63C-256A27888FA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5BB5B85-7348-44C7-B5C9-037D56679286}" type="datetimeFigureOut">
              <a:rPr lang="ru-RU" smtClean="0"/>
              <a:pPr>
                <a:defRPr/>
              </a:pPr>
              <a:t>17.11.2013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0D9A0AC-0558-4EBE-B212-A646F9D88CF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0DC1650-3979-4DF3-82E1-EFE5541536FF}" type="datetimeFigureOut">
              <a:rPr lang="ru-RU" smtClean="0"/>
              <a:pPr>
                <a:defRPr/>
              </a:pPr>
              <a:t>17.11.2013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82794D-B626-4459-9125-0967989173D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CE10D18-C81B-47E5-83E3-597B72F27B13}" type="datetimeFigureOut">
              <a:rPr lang="ru-RU" smtClean="0"/>
              <a:pPr>
                <a:defRPr/>
              </a:pPr>
              <a:t>17.11.2013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D6703C-B7ED-4D88-BA20-7F7B5B384B5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76939235-8521-4444-B57B-D4E259A38F70}" type="datetimeFigureOut">
              <a:rPr lang="ru-RU" smtClean="0"/>
              <a:pPr>
                <a:defRPr/>
              </a:pPr>
              <a:t>17.11.2013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2AF127D8-4346-4811-A21B-7064D8F698A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media" Target="../media/media2.mp4"/><Relationship Id="rId2" Type="http://schemas.openxmlformats.org/officeDocument/2006/relationships/slideLayout" Target="../slideLayouts/slideLayout4.xml"/><Relationship Id="rId1" Type="http://schemas.openxmlformats.org/officeDocument/2006/relationships/video" Target="NULL" TargetMode="Externa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gosuslugi.ru/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vadimstepanov.ru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38" y="1428750"/>
            <a:ext cx="8143904" cy="2286002"/>
          </a:xfrm>
        </p:spPr>
        <p:txBody>
          <a:bodyPr rtlCol="0">
            <a:noAutofit/>
          </a:bodyPr>
          <a:lstStyle/>
          <a:p>
            <a:pPr>
              <a:defRPr/>
            </a:pPr>
            <a:r>
              <a:rPr lang="en-US" dirty="0" err="1" smtClean="0"/>
              <a:t>Компьютеры</a:t>
            </a:r>
            <a:r>
              <a:rPr lang="en-US" dirty="0" smtClean="0"/>
              <a:t> и </a:t>
            </a:r>
            <a:r>
              <a:rPr lang="en-US" dirty="0" err="1" smtClean="0"/>
              <a:t>сети</a:t>
            </a:r>
            <a:r>
              <a:rPr lang="en-US" dirty="0" smtClean="0"/>
              <a:t> в 2015 </a:t>
            </a:r>
            <a:r>
              <a:rPr lang="en-US" dirty="0" err="1" smtClean="0"/>
              <a:t>году</a:t>
            </a:r>
            <a:r>
              <a:rPr lang="en-US" dirty="0" smtClean="0"/>
              <a:t>: </a:t>
            </a:r>
            <a:r>
              <a:rPr lang="en-US" dirty="0" err="1" smtClean="0"/>
              <a:t>ключевые</a:t>
            </a:r>
            <a:r>
              <a:rPr lang="en-US" dirty="0" smtClean="0"/>
              <a:t> </a:t>
            </a:r>
            <a:r>
              <a:rPr lang="en-US" dirty="0" err="1" smtClean="0"/>
              <a:t>тенденции</a:t>
            </a:r>
            <a:r>
              <a:rPr lang="en-US" dirty="0" smtClean="0"/>
              <a:t> </a:t>
            </a:r>
            <a:r>
              <a:rPr lang="en-US" dirty="0" err="1" smtClean="0"/>
              <a:t>развития</a:t>
            </a:r>
            <a:r>
              <a:rPr lang="en-US" dirty="0" smtClean="0"/>
              <a:t> </a:t>
            </a:r>
            <a:r>
              <a:rPr lang="en-US" dirty="0" err="1" smtClean="0"/>
              <a:t>цифровых</a:t>
            </a:r>
            <a:r>
              <a:rPr lang="en-US" dirty="0" smtClean="0"/>
              <a:t> </a:t>
            </a:r>
            <a:r>
              <a:rPr lang="en-US" dirty="0" err="1" smtClean="0"/>
              <a:t>технологий</a:t>
            </a:r>
            <a:endParaRPr lang="ru-RU" dirty="0" smtClean="0"/>
          </a:p>
        </p:txBody>
      </p:sp>
      <p:sp>
        <p:nvSpPr>
          <p:cNvPr id="1024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00034" y="4214818"/>
            <a:ext cx="8247063" cy="1803402"/>
          </a:xfrm>
        </p:spPr>
        <p:txBody>
          <a:bodyPr>
            <a:normAutofit fontScale="92500" lnSpcReduction="20000"/>
          </a:bodyPr>
          <a:lstStyle/>
          <a:p>
            <a:r>
              <a:rPr lang="ru-RU" sz="3200" dirty="0" smtClean="0"/>
              <a:t>Белорусский Государственный Университет Культуры и </a:t>
            </a:r>
            <a:r>
              <a:rPr lang="ru-RU" sz="3200" dirty="0" smtClean="0"/>
              <a:t>Искусств</a:t>
            </a:r>
          </a:p>
          <a:p>
            <a:endParaRPr lang="ru-RU" sz="3200" dirty="0" smtClean="0"/>
          </a:p>
          <a:p>
            <a:r>
              <a:rPr lang="ru-RU" sz="2800" dirty="0" smtClean="0"/>
              <a:t>Республика Беларусь, г. Минск,  19 ноября</a:t>
            </a:r>
            <a:r>
              <a:rPr lang="en-US" sz="2800" dirty="0" smtClean="0"/>
              <a:t> </a:t>
            </a:r>
            <a:r>
              <a:rPr lang="ru-RU" sz="2800" dirty="0" smtClean="0"/>
              <a:t> 2013 </a:t>
            </a:r>
            <a:r>
              <a:rPr lang="ru-RU" sz="2800" dirty="0" smtClean="0"/>
              <a:t>года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2800" dirty="0"/>
              <a:t>Часть </a:t>
            </a:r>
            <a:r>
              <a:rPr lang="en-US" sz="2800" dirty="0"/>
              <a:t>I</a:t>
            </a:r>
            <a:endParaRPr lang="ru-RU" sz="2800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Основные тенденции развития компьютерных технологий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717781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Заголовок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686800" cy="8382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Основные тенденции развития компьютерных технологий</a:t>
            </a:r>
          </a:p>
        </p:txBody>
      </p:sp>
      <p:sp>
        <p:nvSpPr>
          <p:cNvPr id="11267" name="Содержимое 2"/>
          <p:cNvSpPr>
            <a:spLocks noGrp="1"/>
          </p:cNvSpPr>
          <p:nvPr>
            <p:ph idx="1"/>
          </p:nvPr>
        </p:nvSpPr>
        <p:spPr>
          <a:xfrm>
            <a:off x="500063" y="1571625"/>
            <a:ext cx="8229600" cy="4525963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Процессоры</a:t>
            </a:r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600" b="1" dirty="0" smtClean="0"/>
              <a:t>(производительность)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Память</a:t>
            </a:r>
            <a:r>
              <a:rPr lang="ru-RU" sz="3600" b="1" dirty="0" smtClean="0"/>
              <a:t> (объем сохраняемых и обрабатываемых данных)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Средства ввода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</a:t>
            </a: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вывода </a:t>
            </a:r>
            <a:r>
              <a:rPr lang="ru-RU" sz="3600" b="1" dirty="0" smtClean="0"/>
              <a:t>(клавиатуры</a:t>
            </a:r>
            <a:r>
              <a:rPr lang="en-US" sz="3600" b="1" dirty="0" smtClean="0"/>
              <a:t>/</a:t>
            </a:r>
            <a:r>
              <a:rPr lang="ru-RU" sz="3600" b="1" dirty="0" smtClean="0"/>
              <a:t>экраны</a:t>
            </a:r>
            <a:r>
              <a:rPr lang="en-US" sz="3600" b="1" dirty="0" smtClean="0"/>
              <a:t>/</a:t>
            </a:r>
            <a:r>
              <a:rPr lang="ru-RU" sz="3600" b="1" dirty="0" smtClean="0"/>
              <a:t>принтеры)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Система энергопотребления </a:t>
            </a:r>
            <a:r>
              <a:rPr lang="ru-RU" sz="3600" b="1" dirty="0" smtClean="0"/>
              <a:t>(продолжительность работы)</a:t>
            </a:r>
            <a:endParaRPr lang="ru-RU" sz="3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/>
              <a:t>Процессоры </a:t>
            </a:r>
            <a:r>
              <a:rPr lang="en-US" dirty="0" smtClean="0"/>
              <a:t> (I)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1"/>
          </p:nvPr>
        </p:nvSpPr>
        <p:spPr>
          <a:xfrm>
            <a:off x="-214313" y="1357313"/>
            <a:ext cx="4000501" cy="4724400"/>
          </a:xfrm>
        </p:spPr>
        <p:txBody>
          <a:bodyPr/>
          <a:lstStyle/>
          <a:p>
            <a:pPr>
              <a:buFont typeface="Wingdings 2" pitchFamily="18" charset="2"/>
              <a:buNone/>
              <a:defRPr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Закон Мура:</a:t>
            </a:r>
          </a:p>
          <a:p>
            <a:pPr>
              <a:buFont typeface="Wingdings 2" pitchFamily="18" charset="2"/>
              <a:buNone/>
              <a:defRPr/>
            </a:pPr>
            <a:r>
              <a:rPr lang="ru-RU" sz="2000" dirty="0" smtClean="0"/>
              <a:t>	Число транзисторов, размещаемых на кристалле кремния, составляющего основу процессора, </a:t>
            </a:r>
            <a:r>
              <a:rPr lang="ru-RU" sz="2000" b="1" dirty="0" smtClean="0"/>
              <a:t>удваивается</a:t>
            </a:r>
            <a:r>
              <a:rPr lang="ru-RU" sz="2000" dirty="0" smtClean="0"/>
              <a:t> примерно </a:t>
            </a:r>
          </a:p>
          <a:p>
            <a:pPr>
              <a:buFont typeface="Wingdings 2" pitchFamily="18" charset="2"/>
              <a:buNone/>
              <a:defRPr/>
            </a:pPr>
            <a:r>
              <a:rPr lang="ru-RU" sz="2000" dirty="0" smtClean="0"/>
              <a:t>	каждые 2 года.</a:t>
            </a:r>
          </a:p>
          <a:p>
            <a:pPr>
              <a:buFont typeface="Wingdings 2" pitchFamily="18" charset="2"/>
              <a:buNone/>
              <a:defRPr/>
            </a:pPr>
            <a:r>
              <a:rPr lang="ru-RU" sz="2000" dirty="0" smtClean="0"/>
              <a:t>	</a:t>
            </a:r>
          </a:p>
          <a:p>
            <a:pPr>
              <a:buFont typeface="Wingdings 2" pitchFamily="18" charset="2"/>
              <a:buNone/>
              <a:defRPr/>
            </a:pPr>
            <a:r>
              <a:rPr lang="ru-RU" sz="2000" dirty="0" smtClean="0"/>
              <a:t>	</a:t>
            </a:r>
          </a:p>
          <a:p>
            <a:pPr>
              <a:buFont typeface="Wingdings 2" pitchFamily="18" charset="2"/>
              <a:buNone/>
              <a:defRPr/>
            </a:pPr>
            <a:r>
              <a:rPr lang="ru-RU" sz="2000" i="1" dirty="0" smtClean="0"/>
              <a:t>	</a:t>
            </a:r>
            <a:r>
              <a:rPr lang="ru-RU" sz="1800" i="1" dirty="0" smtClean="0"/>
              <a:t>Данный закон действует без малого полвека и сохранит свою силу минимум до 2015 года.</a:t>
            </a:r>
          </a:p>
        </p:txBody>
      </p:sp>
      <p:pic>
        <p:nvPicPr>
          <p:cNvPr id="12292" name="Содержимое 13" descr="1000px-Transistor_Count_and_Moore's_Law_-_2011.svg.pn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2603500" y="1000125"/>
            <a:ext cx="6459538" cy="58070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>
          <a:xfrm>
            <a:off x="433762" y="260648"/>
            <a:ext cx="8686800" cy="84124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/>
              <a:t>Процессоры</a:t>
            </a:r>
            <a:r>
              <a:rPr lang="en-US" b="1" dirty="0" smtClean="0"/>
              <a:t>  </a:t>
            </a:r>
            <a:r>
              <a:rPr lang="en-US" dirty="0" smtClean="0"/>
              <a:t>(II)</a:t>
            </a:r>
            <a:endParaRPr lang="ru-RU" dirty="0" smtClean="0"/>
          </a:p>
        </p:txBody>
      </p:sp>
      <p:sp>
        <p:nvSpPr>
          <p:cNvPr id="12291" name="Содержимое 2"/>
          <p:cNvSpPr>
            <a:spLocks noGrp="1"/>
          </p:cNvSpPr>
          <p:nvPr>
            <p:ph sz="half" idx="1"/>
          </p:nvPr>
        </p:nvSpPr>
        <p:spPr>
          <a:xfrm>
            <a:off x="142875" y="1500188"/>
            <a:ext cx="4429125" cy="4724400"/>
          </a:xfrm>
        </p:spPr>
        <p:txBody>
          <a:bodyPr>
            <a:normAutofit fontScale="92500"/>
          </a:bodyPr>
          <a:lstStyle/>
          <a:p>
            <a:pPr>
              <a:defRPr/>
            </a:pPr>
            <a:r>
              <a:rPr lang="ru-RU" sz="2200" dirty="0" smtClean="0"/>
              <a:t>Технология 2011 г. обеспечивала расстояние между транзисторами в 22 нанометра.  На конец 2013 г. запланировано начало выпуска процессоров по 14 </a:t>
            </a:r>
            <a:r>
              <a:rPr lang="ru-RU" sz="2200" dirty="0" err="1" smtClean="0"/>
              <a:t>нанометровой</a:t>
            </a:r>
            <a:r>
              <a:rPr lang="ru-RU" sz="2200" dirty="0" smtClean="0"/>
              <a:t> технологии.</a:t>
            </a:r>
          </a:p>
          <a:p>
            <a:pPr>
              <a:defRPr/>
            </a:pPr>
            <a:r>
              <a:rPr lang="ru-RU" sz="2200" dirty="0" smtClean="0"/>
              <a:t>Лидер индустрии процессоров  - компания </a:t>
            </a:r>
            <a:r>
              <a:rPr lang="en-US" sz="2200" dirty="0" smtClean="0"/>
              <a:t>Intel </a:t>
            </a:r>
            <a:r>
              <a:rPr lang="ru-RU" sz="2200" dirty="0" smtClean="0"/>
              <a:t>с 2014 г. будет делать основной упор не на повышение производительности процессора, а на снижение его энергоемкости, дабы обеспечить работу в </a:t>
            </a:r>
            <a:r>
              <a:rPr lang="ru-RU" sz="2200" dirty="0" err="1" smtClean="0"/>
              <a:t>ультрамобильных</a:t>
            </a:r>
            <a:r>
              <a:rPr lang="ru-RU" sz="2200" dirty="0" smtClean="0"/>
              <a:t> устройствах. </a:t>
            </a:r>
            <a:endParaRPr lang="ru-RU" sz="2200" dirty="0" smtClean="0"/>
          </a:p>
        </p:txBody>
      </p:sp>
      <p:pic>
        <p:nvPicPr>
          <p:cNvPr id="13316" name="Содержимое 5" descr="ant_with_microchip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4500563" y="1500188"/>
            <a:ext cx="4500562" cy="33750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/>
              <a:t>Память  (</a:t>
            </a:r>
            <a:r>
              <a:rPr lang="en-US" b="1" dirty="0" smtClean="0"/>
              <a:t>I</a:t>
            </a:r>
            <a:r>
              <a:rPr lang="ru-RU" b="1" dirty="0" smtClean="0"/>
              <a:t>)</a:t>
            </a:r>
            <a:endParaRPr lang="ru-RU" dirty="0" smtClean="0"/>
          </a:p>
        </p:txBody>
      </p:sp>
      <p:sp>
        <p:nvSpPr>
          <p:cNvPr id="14339" name="Содержимое 2"/>
          <p:cNvSpPr>
            <a:spLocks noGrp="1"/>
          </p:cNvSpPr>
          <p:nvPr>
            <p:ph sz="half" idx="1"/>
          </p:nvPr>
        </p:nvSpPr>
        <p:spPr>
          <a:xfrm>
            <a:off x="-214313" y="1643063"/>
            <a:ext cx="3624263" cy="4538662"/>
          </a:xfrm>
        </p:spPr>
        <p:txBody>
          <a:bodyPr/>
          <a:lstStyle/>
          <a:p>
            <a:pPr eaLnBrk="1" hangingPunct="1">
              <a:buFont typeface="Arial" charset="0"/>
              <a:buChar char="•"/>
            </a:pPr>
            <a:r>
              <a:rPr lang="ru-RU" sz="2000" smtClean="0"/>
              <a:t>Гигантское увеличение объемов долговременной памяти.</a:t>
            </a:r>
          </a:p>
          <a:p>
            <a:pPr eaLnBrk="1" hangingPunct="1">
              <a:buFont typeface="Arial" charset="0"/>
              <a:buChar char="•"/>
            </a:pPr>
            <a:r>
              <a:rPr lang="ru-RU" sz="2000" smtClean="0"/>
              <a:t>В качестве примера - увеличение памяти персональных компьютеров. </a:t>
            </a:r>
          </a:p>
          <a:p>
            <a:pPr eaLnBrk="1" hangingPunct="1">
              <a:buFont typeface="Arial" charset="0"/>
              <a:buChar char="•"/>
            </a:pPr>
            <a:endParaRPr lang="ru-RU" sz="2000" smtClean="0"/>
          </a:p>
          <a:p>
            <a:pPr eaLnBrk="1" hangingPunct="1">
              <a:buFont typeface="Arial" charset="0"/>
              <a:buChar char="•"/>
            </a:pPr>
            <a:r>
              <a:rPr lang="ru-RU" sz="2000" smtClean="0"/>
              <a:t>Налицо -</a:t>
            </a:r>
          </a:p>
          <a:p>
            <a:pPr eaLnBrk="1" hangingPunct="1">
              <a:buFont typeface="Arial" charset="0"/>
              <a:buChar char="•"/>
            </a:pPr>
            <a:r>
              <a:rPr lang="ru-RU" sz="2000" b="1" smtClean="0"/>
              <a:t>экспотенциальный рост</a:t>
            </a:r>
            <a:r>
              <a:rPr lang="ru-RU" sz="2000" smtClean="0"/>
              <a:t>.</a:t>
            </a:r>
          </a:p>
          <a:p>
            <a:pPr eaLnBrk="1" hangingPunct="1">
              <a:buFont typeface="Arial" charset="0"/>
              <a:buChar char="•"/>
            </a:pPr>
            <a:endParaRPr lang="ru-RU" smtClean="0"/>
          </a:p>
          <a:p>
            <a:pPr eaLnBrk="1" hangingPunct="1">
              <a:buFont typeface="Arial" charset="0"/>
              <a:buChar char="•"/>
            </a:pPr>
            <a:endParaRPr lang="ru-RU" smtClean="0"/>
          </a:p>
          <a:p>
            <a:pPr eaLnBrk="1" hangingPunct="1">
              <a:buFont typeface="Arial" charset="0"/>
              <a:buChar char="•"/>
            </a:pPr>
            <a:endParaRPr lang="ru-RU" smtClean="0"/>
          </a:p>
        </p:txBody>
      </p:sp>
      <p:pic>
        <p:nvPicPr>
          <p:cNvPr id="14340" name="Содержимое 5" descr="1000px-Hard_drive_capacity_over_time.svg.pn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2428875" y="1214438"/>
            <a:ext cx="6715125" cy="47942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8686800" cy="84124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/>
              <a:t>Память</a:t>
            </a:r>
            <a:r>
              <a:rPr lang="en-US" b="1" dirty="0" smtClean="0"/>
              <a:t> </a:t>
            </a:r>
            <a:r>
              <a:rPr lang="ru-RU" b="1" dirty="0" smtClean="0"/>
              <a:t>(</a:t>
            </a:r>
            <a:r>
              <a:rPr lang="en-US" b="1" dirty="0" smtClean="0"/>
              <a:t>II</a:t>
            </a:r>
            <a:r>
              <a:rPr lang="ru-RU" b="1" dirty="0" smtClean="0"/>
              <a:t>)</a:t>
            </a:r>
            <a:endParaRPr lang="ru-RU" dirty="0" smtClean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357313"/>
            <a:ext cx="4543425" cy="4786312"/>
          </a:xfrm>
        </p:spPr>
        <p:txBody>
          <a:bodyPr>
            <a:normAutofit fontScale="850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charset="0"/>
              <a:buChar char="•"/>
              <a:defRPr/>
            </a:pPr>
            <a:r>
              <a:rPr lang="ru-RU" dirty="0" smtClean="0"/>
              <a:t>Миниатюризация с одновременным увеличением емкости (</a:t>
            </a:r>
            <a:r>
              <a:rPr lang="en-US" dirty="0" smtClean="0"/>
              <a:t>HP Memory Spot – </a:t>
            </a:r>
            <a:r>
              <a:rPr lang="ru-RU" dirty="0" smtClean="0"/>
              <a:t>См. словарь).</a:t>
            </a:r>
          </a:p>
          <a:p>
            <a:pPr eaLnBrk="1" fontAlgn="auto" hangingPunct="1">
              <a:spcAft>
                <a:spcPts val="0"/>
              </a:spcAft>
              <a:buFont typeface="Arial" charset="0"/>
              <a:buChar char="•"/>
              <a:defRPr/>
            </a:pPr>
            <a:r>
              <a:rPr lang="ru-RU" dirty="0" smtClean="0"/>
              <a:t>Вывод из обихода жестких дисков, как основных хранителей данных персональных компьютеров (долговременная память на микросхемах емкостью 160 Гб уже в продаже).</a:t>
            </a:r>
          </a:p>
          <a:p>
            <a:pPr eaLnBrk="1" fontAlgn="auto" hangingPunct="1">
              <a:spcAft>
                <a:spcPts val="0"/>
              </a:spcAft>
              <a:buFont typeface="Arial" charset="0"/>
              <a:buChar char="•"/>
              <a:defRPr/>
            </a:pPr>
            <a:r>
              <a:rPr lang="ru-RU" dirty="0" smtClean="0"/>
              <a:t>Перспектива - молекулярная память на основе органических соединений.</a:t>
            </a:r>
          </a:p>
          <a:p>
            <a:pPr eaLnBrk="1" fontAlgn="auto" hangingPunct="1">
              <a:spcAft>
                <a:spcPts val="0"/>
              </a:spcAft>
              <a:buFont typeface="Arial" charset="0"/>
              <a:buChar char="•"/>
              <a:defRPr/>
            </a:pPr>
            <a:endParaRPr lang="ru-RU" dirty="0" smtClean="0"/>
          </a:p>
          <a:p>
            <a:pPr eaLnBrk="1" fontAlgn="auto" hangingPunct="1">
              <a:spcAft>
                <a:spcPts val="0"/>
              </a:spcAft>
              <a:buFont typeface="Arial" charset="0"/>
              <a:buChar char="•"/>
              <a:defRPr/>
            </a:pPr>
            <a:endParaRPr lang="ru-RU" dirty="0" smtClean="0"/>
          </a:p>
          <a:p>
            <a:pPr eaLnBrk="1" fontAlgn="auto" hangingPunct="1">
              <a:spcAft>
                <a:spcPts val="0"/>
              </a:spcAft>
              <a:buFont typeface="Arial" charset="0"/>
              <a:buChar char="•"/>
              <a:defRPr/>
            </a:pPr>
            <a:endParaRPr lang="ru-RU" dirty="0"/>
          </a:p>
        </p:txBody>
      </p:sp>
      <p:pic>
        <p:nvPicPr>
          <p:cNvPr id="15364" name="Содержимое 4" descr="HP MemorySpot chip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5429250" y="1214438"/>
            <a:ext cx="3286125" cy="492918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>
          <a:xfrm>
            <a:off x="428596" y="785794"/>
            <a:ext cx="8382000" cy="106984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/>
              <a:t>Средства ввода</a:t>
            </a:r>
            <a:r>
              <a:rPr lang="en-US" b="1" dirty="0" smtClean="0"/>
              <a:t>/</a:t>
            </a:r>
            <a:r>
              <a:rPr lang="ru-RU" b="1" dirty="0" smtClean="0"/>
              <a:t>вывода (</a:t>
            </a:r>
            <a:r>
              <a:rPr lang="en-US" b="1" dirty="0" smtClean="0"/>
              <a:t>I</a:t>
            </a:r>
            <a:r>
              <a:rPr lang="ru-RU" b="1" dirty="0" smtClean="0"/>
              <a:t>)</a:t>
            </a:r>
            <a:endParaRPr lang="ru-RU" dirty="0" smtClean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357158" y="1928802"/>
            <a:ext cx="4065490" cy="773368"/>
          </a:xfrm>
        </p:spPr>
        <p:txBody>
          <a:bodyPr/>
          <a:lstStyle/>
          <a:p>
            <a:r>
              <a:rPr lang="ru-RU" dirty="0" smtClean="0"/>
              <a:t>Лазерные голографические клавиатуры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half" idx="3"/>
          </p:nvPr>
        </p:nvSpPr>
        <p:spPr>
          <a:xfrm>
            <a:off x="4714877" y="1928802"/>
            <a:ext cx="4048124" cy="773368"/>
          </a:xfrm>
        </p:spPr>
        <p:txBody>
          <a:bodyPr/>
          <a:lstStyle/>
          <a:p>
            <a:r>
              <a:rPr lang="ru-RU" dirty="0" smtClean="0"/>
              <a:t>Гибкие пленочные экраны </a:t>
            </a:r>
            <a:r>
              <a:rPr lang="en-US" dirty="0" smtClean="0"/>
              <a:t>/ </a:t>
            </a:r>
            <a:r>
              <a:rPr lang="ru-RU" dirty="0" smtClean="0"/>
              <a:t>голографические экраны</a:t>
            </a:r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/>
          <a:srcRect l="27430" t="18781" r="28518" b="5335"/>
          <a:stretch>
            <a:fillRect/>
          </a:stretch>
        </p:blipFill>
        <p:spPr bwMode="auto">
          <a:xfrm>
            <a:off x="428596" y="2786058"/>
            <a:ext cx="3786214" cy="394397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Picture 2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/>
          <a:srcRect l="27271" t="22678" r="27236" b="25046"/>
          <a:stretch>
            <a:fillRect/>
          </a:stretch>
        </p:blipFill>
        <p:spPr bwMode="auto">
          <a:xfrm>
            <a:off x="4764611" y="2928934"/>
            <a:ext cx="3978823" cy="285751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>
          <a:xfrm>
            <a:off x="428596" y="857232"/>
            <a:ext cx="8229600" cy="10668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/>
              <a:t>Средства ввода</a:t>
            </a:r>
            <a:r>
              <a:rPr lang="en-US" b="1" dirty="0" smtClean="0"/>
              <a:t>/</a:t>
            </a:r>
            <a:r>
              <a:rPr lang="ru-RU" b="1" dirty="0" smtClean="0"/>
              <a:t>вывода  (</a:t>
            </a:r>
            <a:r>
              <a:rPr lang="en-US" b="1" dirty="0" smtClean="0"/>
              <a:t>II</a:t>
            </a:r>
            <a:r>
              <a:rPr lang="ru-RU" b="1" dirty="0" smtClean="0"/>
              <a:t>)</a:t>
            </a:r>
            <a:endParaRPr lang="ru-RU" dirty="0" smtClean="0"/>
          </a:p>
        </p:txBody>
      </p:sp>
      <p:sp>
        <p:nvSpPr>
          <p:cNvPr id="14339" name="Содержимое 2"/>
          <p:cNvSpPr>
            <a:spLocks noGrp="1"/>
          </p:cNvSpPr>
          <p:nvPr>
            <p:ph sz="half" idx="1"/>
          </p:nvPr>
        </p:nvSpPr>
        <p:spPr>
          <a:xfrm>
            <a:off x="500034" y="6072206"/>
            <a:ext cx="7643866" cy="642942"/>
          </a:xfrm>
        </p:spPr>
        <p:txBody>
          <a:bodyPr>
            <a:normAutofit/>
          </a:bodyPr>
          <a:lstStyle/>
          <a:p>
            <a:pPr marL="50292" indent="-342900">
              <a:buNone/>
              <a:defRPr/>
            </a:pPr>
            <a:r>
              <a:rPr lang="ru-RU" sz="1800" dirty="0" smtClean="0">
                <a:solidFill>
                  <a:schemeClr val="tx1"/>
                </a:solidFill>
              </a:rPr>
              <a:t>Концептуальные возможности персональных мобильных устройств ближайшего будущего на примере одного из концептов </a:t>
            </a:r>
            <a:r>
              <a:rPr lang="en-US" sz="1800" dirty="0" err="1" smtClean="0">
                <a:solidFill>
                  <a:schemeClr val="tx1"/>
                </a:solidFill>
              </a:rPr>
              <a:t>iPhone</a:t>
            </a:r>
            <a:r>
              <a:rPr lang="en-US" sz="1800" dirty="0" smtClean="0">
                <a:solidFill>
                  <a:schemeClr val="tx1"/>
                </a:solidFill>
              </a:rPr>
              <a:t>  6</a:t>
            </a:r>
            <a:r>
              <a:rPr lang="ru-RU" sz="1800" dirty="0" smtClean="0">
                <a:solidFill>
                  <a:schemeClr val="tx1"/>
                </a:solidFill>
              </a:rPr>
              <a:t>.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 l="8845" t="17552" r="8018" b="3466"/>
          <a:stretch>
            <a:fillRect/>
          </a:stretch>
        </p:blipFill>
        <p:spPr bwMode="auto">
          <a:xfrm>
            <a:off x="571472" y="1857364"/>
            <a:ext cx="7286676" cy="41859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/>
              <a:t>Средства ввода</a:t>
            </a:r>
            <a:r>
              <a:rPr lang="en-US" b="1" dirty="0" smtClean="0"/>
              <a:t>/</a:t>
            </a:r>
            <a:r>
              <a:rPr lang="ru-RU" b="1" dirty="0" smtClean="0"/>
              <a:t>вывода  (</a:t>
            </a:r>
            <a:r>
              <a:rPr lang="en-US" b="1" dirty="0" smtClean="0"/>
              <a:t>III</a:t>
            </a:r>
            <a:r>
              <a:rPr lang="ru-RU" b="1" dirty="0" smtClean="0"/>
              <a:t>)</a:t>
            </a:r>
            <a:endParaRPr lang="ru-RU" dirty="0" smtClean="0"/>
          </a:p>
        </p:txBody>
      </p:sp>
      <p:sp>
        <p:nvSpPr>
          <p:cNvPr id="14339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342900" lvl="1" indent="-342900" eaLnBrk="1" hangingPunct="1">
              <a:buFont typeface="Wingdings 2" pitchFamily="18" charset="2"/>
              <a:buChar char=""/>
              <a:defRPr/>
            </a:pPr>
            <a:r>
              <a:rPr lang="en-US" sz="2800" dirty="0" smtClean="0"/>
              <a:t>3D </a:t>
            </a:r>
            <a:r>
              <a:rPr lang="ru-RU" sz="2800" dirty="0" smtClean="0"/>
              <a:t>принтеры:</a:t>
            </a:r>
          </a:p>
          <a:p>
            <a:pPr lvl="1" eaLnBrk="1" hangingPunct="1">
              <a:defRPr/>
            </a:pPr>
            <a:r>
              <a:rPr lang="ru-RU" dirty="0" smtClean="0"/>
              <a:t>Устройства,  создающие физические объекты на основе 3D-модели.</a:t>
            </a:r>
          </a:p>
          <a:p>
            <a:pPr lvl="1" eaLnBrk="1" hangingPunct="1">
              <a:defRPr/>
            </a:pPr>
            <a:r>
              <a:rPr lang="ru-RU" dirty="0" smtClean="0"/>
              <a:t>В качестве материала используются различные виды пластмасс или керамика.</a:t>
            </a:r>
          </a:p>
        </p:txBody>
      </p:sp>
      <p:pic>
        <p:nvPicPr>
          <p:cNvPr id="18436" name="Содержимое 4" descr="3D_printer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14900" y="1790700"/>
            <a:ext cx="3810000" cy="4343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1066800"/>
          </a:xfrm>
        </p:spPr>
        <p:txBody>
          <a:bodyPr/>
          <a:lstStyle/>
          <a:p>
            <a:pPr>
              <a:defRPr/>
            </a:pPr>
            <a:r>
              <a:rPr lang="ru-RU" b="1" dirty="0" smtClean="0"/>
              <a:t>Средства ввода</a:t>
            </a:r>
            <a:r>
              <a:rPr lang="en-US" b="1" dirty="0" smtClean="0"/>
              <a:t>/</a:t>
            </a:r>
            <a:r>
              <a:rPr lang="ru-RU" b="1" dirty="0" smtClean="0"/>
              <a:t>вывода  (</a:t>
            </a:r>
            <a:r>
              <a:rPr lang="en-US" b="1" dirty="0" smtClean="0"/>
              <a:t>IV</a:t>
            </a:r>
            <a:r>
              <a:rPr lang="ru-RU" b="1" dirty="0" smtClean="0"/>
              <a:t>)</a:t>
            </a:r>
            <a:endParaRPr lang="ru-RU" dirty="0" smtClean="0"/>
          </a:p>
        </p:txBody>
      </p:sp>
      <p:sp>
        <p:nvSpPr>
          <p:cNvPr id="14339" name="Содержимое 2"/>
          <p:cNvSpPr>
            <a:spLocks noGrp="1"/>
          </p:cNvSpPr>
          <p:nvPr>
            <p:ph sz="half" idx="1"/>
          </p:nvPr>
        </p:nvSpPr>
        <p:spPr>
          <a:xfrm>
            <a:off x="214282" y="5286388"/>
            <a:ext cx="8715436" cy="1395402"/>
          </a:xfrm>
        </p:spPr>
        <p:txBody>
          <a:bodyPr>
            <a:normAutofit fontScale="62500" lnSpcReduction="20000"/>
          </a:bodyPr>
          <a:lstStyle/>
          <a:p>
            <a:pPr marL="342900" lvl="1" indent="-342900" eaLnBrk="1" hangingPunct="1">
              <a:buFont typeface="Wingdings 2" pitchFamily="18" charset="2"/>
              <a:buChar char=""/>
              <a:defRPr/>
            </a:pPr>
            <a:r>
              <a:rPr lang="ru-RU" sz="3800" dirty="0" smtClean="0"/>
              <a:t>Очки </a:t>
            </a:r>
            <a:r>
              <a:rPr lang="en-US" sz="3800" dirty="0" smtClean="0"/>
              <a:t>Google</a:t>
            </a:r>
            <a:endParaRPr lang="ru-RU" sz="3800" dirty="0" smtClean="0"/>
          </a:p>
          <a:p>
            <a:pPr lvl="1" eaLnBrk="1" hangingPunct="1">
              <a:defRPr/>
            </a:pPr>
            <a:r>
              <a:rPr lang="ru-RU" sz="2600" dirty="0" err="1" smtClean="0"/>
              <a:t>Наголовный</a:t>
            </a:r>
            <a:r>
              <a:rPr lang="ru-RU" sz="2600" dirty="0" smtClean="0"/>
              <a:t> дисплей дополнительной реальности.</a:t>
            </a:r>
          </a:p>
          <a:p>
            <a:pPr lvl="1" eaLnBrk="1" hangingPunct="1">
              <a:defRPr/>
            </a:pPr>
            <a:r>
              <a:rPr lang="ru-RU" sz="2600" dirty="0" smtClean="0"/>
              <a:t>Включает прозрачный дисплей и камеру.</a:t>
            </a:r>
          </a:p>
          <a:p>
            <a:pPr lvl="1" eaLnBrk="1" hangingPunct="1">
              <a:defRPr/>
            </a:pPr>
            <a:r>
              <a:rPr lang="ru-RU" sz="2600" dirty="0" smtClean="0"/>
              <a:t>Способен проецировать изображение на экран и воспринимать голосовые команды.</a:t>
            </a:r>
          </a:p>
          <a:p>
            <a:pPr lvl="1" eaLnBrk="1" hangingPunct="1">
              <a:defRPr/>
            </a:pPr>
            <a:r>
              <a:rPr lang="ru-RU" sz="2600" dirty="0" smtClean="0"/>
              <a:t>Начало массового выпуска ожидается в 2014  году.</a:t>
            </a:r>
          </a:p>
        </p:txBody>
      </p:sp>
      <p:pic>
        <p:nvPicPr>
          <p:cNvPr id="6" name="Содержимое 5" descr="google-glass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857224" y="1357298"/>
            <a:ext cx="7143800" cy="381188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Система энергопотребления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2844" y="1571612"/>
            <a:ext cx="4352956" cy="4752988"/>
          </a:xfrm>
        </p:spPr>
        <p:txBody>
          <a:bodyPr>
            <a:normAutofit fontScale="70000" lnSpcReduction="20000"/>
          </a:bodyPr>
          <a:lstStyle/>
          <a:p>
            <a:pPr>
              <a:defRPr/>
            </a:pPr>
            <a:r>
              <a:rPr lang="ru-RU" b="1" dirty="0" err="1" smtClean="0"/>
              <a:t>Литий-йонные</a:t>
            </a:r>
            <a:r>
              <a:rPr lang="ru-RU" b="1" dirty="0" smtClean="0"/>
              <a:t> </a:t>
            </a:r>
            <a:r>
              <a:rPr lang="ru-RU" dirty="0" smtClean="0"/>
              <a:t>аккумуляторы обеспечивают полнофункциональную работу ноутбуков в течении 3,5 часов, а планшетов - до 10 часов.</a:t>
            </a:r>
          </a:p>
          <a:p>
            <a:pPr>
              <a:defRPr/>
            </a:pPr>
            <a:r>
              <a:rPr lang="ru-RU" dirty="0" smtClean="0"/>
              <a:t>На этапе разработки </a:t>
            </a:r>
            <a:r>
              <a:rPr lang="ru-RU" b="1" dirty="0" err="1" smtClean="0"/>
              <a:t>литий-воздушные</a:t>
            </a:r>
            <a:r>
              <a:rPr lang="ru-RU" b="1" dirty="0" smtClean="0"/>
              <a:t>, </a:t>
            </a:r>
            <a:r>
              <a:rPr lang="ru-RU" dirty="0" smtClean="0"/>
              <a:t>а также  </a:t>
            </a:r>
            <a:r>
              <a:rPr lang="ru-RU" b="1" dirty="0" err="1" smtClean="0"/>
              <a:t>натрий-воздушные</a:t>
            </a:r>
            <a:r>
              <a:rPr lang="ru-RU" dirty="0" smtClean="0"/>
              <a:t> аккумуляторы, использующие атмосферный кислород в качестве источников электронов,</a:t>
            </a:r>
            <a:r>
              <a:rPr lang="en-US" dirty="0" smtClean="0"/>
              <a:t> </a:t>
            </a:r>
            <a:r>
              <a:rPr lang="ru-RU" dirty="0" smtClean="0"/>
              <a:t>которые способны</a:t>
            </a:r>
            <a:r>
              <a:rPr lang="en-US" dirty="0" smtClean="0"/>
              <a:t> </a:t>
            </a:r>
            <a:r>
              <a:rPr lang="ru-RU" dirty="0" smtClean="0"/>
              <a:t>обеспечить работу мобильных устройств в течении 30 часов при своем гораздо меньшем весе.</a:t>
            </a:r>
          </a:p>
          <a:p>
            <a:r>
              <a:rPr lang="ru-RU" dirty="0" smtClean="0"/>
              <a:t>В 2013 году изобретены </a:t>
            </a:r>
            <a:r>
              <a:rPr lang="ru-RU" b="1" dirty="0" smtClean="0"/>
              <a:t>эластичные батарейки</a:t>
            </a:r>
            <a:r>
              <a:rPr lang="ru-RU" dirty="0" smtClean="0"/>
              <a:t>, способные передавать заряд беспроводным способом.</a:t>
            </a:r>
            <a:endParaRPr lang="ru-RU" dirty="0"/>
          </a:p>
        </p:txBody>
      </p:sp>
      <p:pic>
        <p:nvPicPr>
          <p:cNvPr id="5" name="Introducing Bendable _ Elastic Batteries -HD.mp4">
            <a:hlinkClick r:id="" action="ppaction://media"/>
          </p:cNvPr>
          <p:cNvPicPr>
            <a:picLocks noGrp="1" noChangeAspect="1"/>
          </p:cNvPicPr>
          <p:nvPr>
            <p:ph sz="half" idx="2"/>
            <a:videoFile r:link="rId1"/>
            <p:extLst>
              <p:ext uri="{DAA4B4D4-6D71-4841-9C94-3DE7FCFB9230}">
                <p14:media xmlns:p14="http://schemas.microsoft.com/office/powerpoint/2010/main" xmlns="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90997" y="1628800"/>
            <a:ext cx="4876784" cy="365758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Osborne_Executive_1982_with_iPhone_2007_in_2009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4305" r="4305"/>
          <a:stretch>
            <a:fillRect/>
          </a:stretch>
        </p:blipFill>
        <p:spPr/>
      </p:pic>
      <p:sp>
        <p:nvSpPr>
          <p:cNvPr id="23554" name="Заголовок 1"/>
          <p:cNvSpPr>
            <a:spLocks noGrp="1"/>
          </p:cNvSpPr>
          <p:nvPr>
            <p:ph type="title"/>
          </p:nvPr>
        </p:nvSpPr>
        <p:spPr>
          <a:xfrm>
            <a:off x="214282" y="4286256"/>
            <a:ext cx="7429552" cy="928694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увеличение производительности компьютеров</a:t>
            </a:r>
            <a:r>
              <a:rPr lang="en-US" dirty="0" smtClean="0"/>
              <a:t>:</a:t>
            </a:r>
            <a:endParaRPr lang="ru-RU" dirty="0" smtClean="0"/>
          </a:p>
        </p:txBody>
      </p:sp>
      <p:sp>
        <p:nvSpPr>
          <p:cNvPr id="18435" name="Содержимое 2"/>
          <p:cNvSpPr>
            <a:spLocks noGrp="1"/>
          </p:cNvSpPr>
          <p:nvPr>
            <p:ph type="body" sz="half" idx="2"/>
          </p:nvPr>
        </p:nvSpPr>
        <p:spPr>
          <a:xfrm>
            <a:off x="357188" y="5143500"/>
            <a:ext cx="8143875" cy="1357313"/>
          </a:xfrm>
        </p:spPr>
        <p:txBody>
          <a:bodyPr/>
          <a:lstStyle/>
          <a:p>
            <a:pPr eaLnBrk="1" hangingPunct="1">
              <a:defRPr/>
            </a:pP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ENIAC</a:t>
            </a:r>
            <a:r>
              <a:rPr lang="en-US" sz="2200" dirty="0" smtClean="0"/>
              <a:t> (1946) – 300 Flops (</a:t>
            </a:r>
            <a:r>
              <a:rPr lang="ru-RU" sz="2200" dirty="0" smtClean="0"/>
              <a:t>при весе </a:t>
            </a:r>
            <a:r>
              <a:rPr lang="en-US" sz="2200" dirty="0" smtClean="0"/>
              <a:t>27 </a:t>
            </a:r>
            <a:r>
              <a:rPr lang="ru-RU" sz="2200" dirty="0" smtClean="0"/>
              <a:t>тонн</a:t>
            </a:r>
            <a:r>
              <a:rPr lang="en-US" sz="2200" dirty="0" smtClean="0"/>
              <a:t>)</a:t>
            </a:r>
            <a:endParaRPr lang="ru-RU" sz="2200" dirty="0" smtClean="0"/>
          </a:p>
          <a:p>
            <a:pPr eaLnBrk="1" hangingPunct="1">
              <a:defRPr/>
            </a:pPr>
            <a:r>
              <a:rPr lang="ru-RU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Персональный компьютер </a:t>
            </a:r>
            <a:r>
              <a:rPr lang="ru-RU" sz="2200" dirty="0" smtClean="0"/>
              <a:t>(</a:t>
            </a:r>
            <a:r>
              <a:rPr lang="en-US" sz="2200" dirty="0" smtClean="0"/>
              <a:t>20</a:t>
            </a:r>
            <a:r>
              <a:rPr lang="ru-RU" sz="2200" dirty="0" smtClean="0"/>
              <a:t>11)</a:t>
            </a:r>
            <a:r>
              <a:rPr lang="en-US" sz="2200" dirty="0" smtClean="0"/>
              <a:t> – </a:t>
            </a:r>
            <a:r>
              <a:rPr lang="ru-RU" sz="2200" dirty="0" smtClean="0"/>
              <a:t>2</a:t>
            </a:r>
            <a:r>
              <a:rPr lang="en-US" sz="2200" dirty="0" smtClean="0"/>
              <a:t> </a:t>
            </a:r>
            <a:r>
              <a:rPr lang="en-US" sz="2200" dirty="0" err="1" smtClean="0"/>
              <a:t>Tflops</a:t>
            </a:r>
            <a:r>
              <a:rPr lang="ru-RU" sz="2200" dirty="0" smtClean="0"/>
              <a:t> (</a:t>
            </a:r>
            <a:r>
              <a:rPr lang="ru-RU" sz="2200" dirty="0" err="1" smtClean="0"/>
              <a:t>терафлопс</a:t>
            </a:r>
            <a:r>
              <a:rPr lang="ru-RU" sz="2200" dirty="0" smtClean="0"/>
              <a:t> - </a:t>
            </a:r>
            <a:r>
              <a:rPr lang="ru-RU" sz="2200" b="1" dirty="0" smtClean="0"/>
              <a:t>10</a:t>
            </a:r>
            <a:r>
              <a:rPr lang="ru-RU" sz="2200" b="1" baseline="30000" dirty="0" smtClean="0"/>
              <a:t>12</a:t>
            </a:r>
            <a:r>
              <a:rPr lang="ru-RU" sz="2200" dirty="0" smtClean="0"/>
              <a:t>)</a:t>
            </a:r>
          </a:p>
          <a:p>
            <a:pPr eaLnBrk="1" hangingPunct="1">
              <a:defRPr/>
            </a:pPr>
            <a:r>
              <a:rPr lang="ru-RU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Персональный компьютер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200" dirty="0" smtClean="0"/>
              <a:t>(</a:t>
            </a:r>
            <a:r>
              <a:rPr lang="en-US" sz="2200" dirty="0" smtClean="0"/>
              <a:t>20</a:t>
            </a:r>
            <a:r>
              <a:rPr lang="ru-RU" sz="2200" dirty="0" smtClean="0"/>
              <a:t>20)</a:t>
            </a:r>
            <a:r>
              <a:rPr lang="en-US" sz="2200" dirty="0" smtClean="0"/>
              <a:t> – </a:t>
            </a:r>
            <a:r>
              <a:rPr lang="ru-RU" sz="2200" dirty="0" smtClean="0"/>
              <a:t>2</a:t>
            </a:r>
            <a:r>
              <a:rPr lang="en-US" sz="2200" dirty="0" smtClean="0"/>
              <a:t> </a:t>
            </a:r>
            <a:r>
              <a:rPr lang="en-US" sz="2200" dirty="0" err="1" smtClean="0"/>
              <a:t>Pflops</a:t>
            </a:r>
            <a:r>
              <a:rPr lang="ru-RU" sz="2200" dirty="0" smtClean="0"/>
              <a:t> (</a:t>
            </a:r>
            <a:r>
              <a:rPr lang="ru-RU" sz="2200" dirty="0" err="1" smtClean="0"/>
              <a:t>петафлопс</a:t>
            </a:r>
            <a:r>
              <a:rPr lang="ru-RU" sz="2200" dirty="0" smtClean="0"/>
              <a:t> - </a:t>
            </a:r>
            <a:r>
              <a:rPr lang="ru-RU" sz="2200" b="1" dirty="0" smtClean="0"/>
              <a:t>10</a:t>
            </a:r>
            <a:r>
              <a:rPr lang="ru-RU" sz="2200" b="1" baseline="30000" dirty="0" smtClean="0"/>
              <a:t>15</a:t>
            </a:r>
            <a:r>
              <a:rPr lang="ru-RU" sz="2200" dirty="0" smtClean="0"/>
              <a:t>)</a:t>
            </a:r>
            <a:endParaRPr lang="en-US" sz="2200" dirty="0" smtClean="0"/>
          </a:p>
          <a:p>
            <a:pPr eaLnBrk="1" hangingPunct="1">
              <a:defRPr/>
            </a:pPr>
            <a:endParaRPr lang="ru-RU" dirty="0" smtClean="0"/>
          </a:p>
          <a:p>
            <a:pPr eaLnBrk="1" hangingPunct="1">
              <a:defRPr/>
            </a:pPr>
            <a:endParaRPr lang="en-US" dirty="0" smtClean="0"/>
          </a:p>
          <a:p>
            <a:pPr eaLnBrk="1" hangingPunct="1">
              <a:defRPr/>
            </a:pP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2800" dirty="0"/>
              <a:t>Часть </a:t>
            </a:r>
            <a:r>
              <a:rPr lang="en-US" sz="2800" dirty="0"/>
              <a:t>II</a:t>
            </a:r>
            <a:endParaRPr lang="ru-RU" sz="28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dirty="0" smtClean="0"/>
              <a:t>Перспективы развития коммуникационных технологий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172241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5"/>
          <p:cNvSpPr>
            <a:spLocks noGrp="1"/>
          </p:cNvSpPr>
          <p:nvPr>
            <p:ph type="title"/>
          </p:nvPr>
        </p:nvSpPr>
        <p:spPr>
          <a:xfrm>
            <a:off x="500062" y="214313"/>
            <a:ext cx="7715276" cy="1155700"/>
          </a:xfrm>
        </p:spPr>
        <p:txBody>
          <a:bodyPr rtlCol="0"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dirty="0" smtClean="0"/>
              <a:t>Первый сотовый телефон </a:t>
            </a:r>
            <a:br>
              <a:rPr lang="ru-RU" sz="2800" dirty="0" smtClean="0"/>
            </a:br>
            <a:r>
              <a:rPr lang="en-US" sz="2800" dirty="0" smtClean="0"/>
              <a:t>Motorola </a:t>
            </a:r>
            <a:r>
              <a:rPr lang="en-US" sz="2800" dirty="0" err="1" smtClean="0"/>
              <a:t>Dyna</a:t>
            </a:r>
            <a:r>
              <a:rPr lang="ru-RU" sz="2800" dirty="0" smtClean="0"/>
              <a:t> </a:t>
            </a:r>
            <a:r>
              <a:rPr lang="en-US" sz="2800" dirty="0" smtClean="0"/>
              <a:t>TAC</a:t>
            </a:r>
            <a:r>
              <a:rPr lang="ru-RU" sz="2800" dirty="0" smtClean="0"/>
              <a:t> </a:t>
            </a:r>
            <a:r>
              <a:rPr lang="en-US" sz="2800" dirty="0" smtClean="0"/>
              <a:t>8000X</a:t>
            </a:r>
            <a:endParaRPr lang="ru-RU" sz="2800" dirty="0" smtClean="0"/>
          </a:p>
        </p:txBody>
      </p:sp>
      <p:sp>
        <p:nvSpPr>
          <p:cNvPr id="22531" name="Текст 7"/>
          <p:cNvSpPr>
            <a:spLocks noGrp="1"/>
          </p:cNvSpPr>
          <p:nvPr>
            <p:ph type="body" idx="2"/>
          </p:nvPr>
        </p:nvSpPr>
        <p:spPr>
          <a:xfrm>
            <a:off x="457200" y="1428751"/>
            <a:ext cx="4614866" cy="4857770"/>
          </a:xfrm>
        </p:spPr>
        <p:txBody>
          <a:bodyPr/>
          <a:lstStyle/>
          <a:p>
            <a:pPr eaLnBrk="1" hangingPunct="1">
              <a:buFont typeface="Arial" charset="0"/>
              <a:buChar char="•"/>
            </a:pPr>
            <a:r>
              <a:rPr lang="ru-RU" sz="2000" dirty="0" smtClean="0"/>
              <a:t> Первый коммерческий мобильный телефон </a:t>
            </a:r>
            <a:r>
              <a:rPr lang="ru-RU" sz="2000" dirty="0" err="1" smtClean="0"/>
              <a:t>DynaTAC</a:t>
            </a:r>
            <a:r>
              <a:rPr lang="ru-RU" sz="2000" dirty="0" smtClean="0"/>
              <a:t> 8000X выпущен в продажу 13 июня 1983.</a:t>
            </a:r>
          </a:p>
          <a:p>
            <a:pPr eaLnBrk="1" hangingPunct="1">
              <a:buFont typeface="Arial" charset="0"/>
              <a:buChar char="•"/>
            </a:pPr>
            <a:r>
              <a:rPr lang="ru-RU" sz="2000" dirty="0" smtClean="0"/>
              <a:t> Телефон весил 1,15 кг, имел размеры 22,5х12,5х3,75 см.</a:t>
            </a:r>
          </a:p>
          <a:p>
            <a:pPr eaLnBrk="1" hangingPunct="1">
              <a:buFont typeface="Arial" charset="0"/>
              <a:buChar char="•"/>
            </a:pPr>
            <a:r>
              <a:rPr lang="ru-RU" sz="2000" dirty="0" smtClean="0"/>
              <a:t> Телефон хранил 30 телефонных номеров, имел 1 мелодию. </a:t>
            </a:r>
          </a:p>
          <a:p>
            <a:pPr eaLnBrk="1" hangingPunct="1">
              <a:buFont typeface="Arial" charset="0"/>
              <a:buChar char="•"/>
            </a:pPr>
            <a:r>
              <a:rPr lang="ru-RU" sz="2000" dirty="0" smtClean="0"/>
              <a:t> Дисплей отображал только набираемый номер.</a:t>
            </a:r>
          </a:p>
          <a:p>
            <a:pPr eaLnBrk="1" hangingPunct="1">
              <a:buFont typeface="Arial" charset="0"/>
              <a:buChar char="•"/>
            </a:pPr>
            <a:r>
              <a:rPr lang="ru-RU" sz="2000" dirty="0" smtClean="0"/>
              <a:t> Мощность аккумулятора позволяла общаться 35 минут;  зарядка длилась более 10 часов.</a:t>
            </a:r>
          </a:p>
          <a:p>
            <a:pPr eaLnBrk="1" hangingPunct="1">
              <a:buFont typeface="Arial" charset="0"/>
              <a:buChar char="•"/>
            </a:pPr>
            <a:r>
              <a:rPr lang="ru-RU" sz="2000" dirty="0" smtClean="0"/>
              <a:t> Стоимость телефона составляла </a:t>
            </a:r>
            <a:r>
              <a:rPr lang="en-US" sz="2000" b="1" dirty="0" smtClean="0"/>
              <a:t>$</a:t>
            </a:r>
            <a:r>
              <a:rPr lang="ru-RU" sz="2000" b="1" dirty="0" smtClean="0"/>
              <a:t>3995</a:t>
            </a:r>
            <a:r>
              <a:rPr lang="ru-RU" sz="2000" dirty="0" smtClean="0"/>
              <a:t>.</a:t>
            </a:r>
          </a:p>
          <a:p>
            <a:pPr eaLnBrk="1" hangingPunct="1"/>
            <a:endParaRPr lang="ru-RU" dirty="0" smtClean="0"/>
          </a:p>
        </p:txBody>
      </p:sp>
      <p:pic>
        <p:nvPicPr>
          <p:cNvPr id="22532" name="Содержимое 8" descr="Motorolla_DynaTAC_8000X.jp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812"/>
          <a:stretch>
            <a:fillRect/>
          </a:stretch>
        </p:blipFill>
        <p:spPr>
          <a:xfrm>
            <a:off x="4929190" y="1295669"/>
            <a:ext cx="3929090" cy="50832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Рисунок 5" descr="arpanet team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115616" y="66675"/>
            <a:ext cx="6431359" cy="49469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>
          <a:xfrm>
            <a:off x="899592" y="5157192"/>
            <a:ext cx="7315200" cy="522287"/>
          </a:xfrm>
        </p:spPr>
        <p:txBody>
          <a:bodyPr/>
          <a:lstStyle/>
          <a:p>
            <a:pPr eaLnBrk="1" hangingPunct="1"/>
            <a:r>
              <a:rPr lang="ru-RU" dirty="0" smtClean="0"/>
              <a:t>Глобальные компьютерные сети</a:t>
            </a:r>
          </a:p>
        </p:txBody>
      </p:sp>
      <p:sp>
        <p:nvSpPr>
          <p:cNvPr id="8195" name="Текст 2"/>
          <p:cNvSpPr>
            <a:spLocks noGrp="1"/>
          </p:cNvSpPr>
          <p:nvPr>
            <p:ph type="body" sz="half" idx="2"/>
          </p:nvPr>
        </p:nvSpPr>
        <p:spPr>
          <a:xfrm>
            <a:off x="827584" y="5733256"/>
            <a:ext cx="7704856" cy="936104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ru-RU" sz="2000" dirty="0" smtClean="0"/>
              <a:t>Изобретатели </a:t>
            </a:r>
            <a:r>
              <a:rPr lang="en-US" sz="2000" dirty="0" err="1" smtClean="0"/>
              <a:t>ARPANet</a:t>
            </a:r>
            <a:r>
              <a:rPr lang="en-US" sz="2000" dirty="0" smtClean="0"/>
              <a:t> </a:t>
            </a:r>
            <a:r>
              <a:rPr lang="ru-RU" sz="2000" dirty="0" smtClean="0"/>
              <a:t>решали чисто утилитарную проблему, проводя научный эксперимент, и не думали, что открывают новую страницу человеческой цивилизации.</a:t>
            </a:r>
          </a:p>
        </p:txBody>
      </p:sp>
    </p:spTree>
    <p:extLst>
      <p:ext uri="{BB962C8B-B14F-4D97-AF65-F5344CB8AC3E}">
        <p14:creationId xmlns:p14="http://schemas.microsoft.com/office/powerpoint/2010/main" xmlns="" val="851485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1"/>
          <p:cNvSpPr txBox="1">
            <a:spLocks noChangeArrowheads="1"/>
          </p:cNvSpPr>
          <p:nvPr/>
        </p:nvSpPr>
        <p:spPr bwMode="auto">
          <a:xfrm>
            <a:off x="323850" y="188913"/>
            <a:ext cx="8640763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91440" anchor="b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SzPct val="100000"/>
            </a:pPr>
            <a:r>
              <a:rPr lang="ru-RU" sz="3600" cap="all" dirty="0" smtClean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rPr>
              <a:t>ИНТЕРНЕТ СЕГОДНЯ - ЭТО: </a:t>
            </a:r>
            <a:endParaRPr lang="ru-RU" sz="3600" cap="all" dirty="0">
              <a:solidFill>
                <a:schemeClr val="tx2"/>
              </a:solidFill>
              <a:effectLst>
                <a:reflection blurRad="12700" stA="48000" endA="300" endPos="55000" dir="5400000" sy="-90000" algn="bl" rotWithShape="0"/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23555" name="Text Box 2"/>
          <p:cNvSpPr txBox="1">
            <a:spLocks noChangeArrowheads="1"/>
          </p:cNvSpPr>
          <p:nvPr/>
        </p:nvSpPr>
        <p:spPr bwMode="auto">
          <a:xfrm>
            <a:off x="214282" y="1571612"/>
            <a:ext cx="8715436" cy="46434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marL="271463" indent="-271463"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575"/>
              </a:spcBef>
              <a:buClr>
                <a:srgbClr val="D34817"/>
              </a:buClr>
              <a:buSzPct val="85000"/>
              <a:buFont typeface="Wingdings 2" pitchFamily="18" charset="2"/>
              <a:buChar char=""/>
            </a:pPr>
            <a:r>
              <a:rPr lang="ru-RU" sz="2400" dirty="0">
                <a:solidFill>
                  <a:schemeClr val="tx2"/>
                </a:solidFill>
                <a:latin typeface="+mn-lt"/>
              </a:rPr>
              <a:t>Порядка </a:t>
            </a:r>
            <a:r>
              <a:rPr lang="ru-RU" sz="2400" dirty="0" smtClean="0">
                <a:solidFill>
                  <a:schemeClr val="tx2"/>
                </a:solidFill>
                <a:latin typeface="+mn-lt"/>
              </a:rPr>
              <a:t>908 </a:t>
            </a:r>
            <a:r>
              <a:rPr lang="ru-RU" sz="2400" dirty="0">
                <a:solidFill>
                  <a:schemeClr val="tx2"/>
                </a:solidFill>
                <a:latin typeface="+mn-lt"/>
              </a:rPr>
              <a:t>миллионов хостов в мире (хост - компьютер, имеющий оригинальный IP-адрес)</a:t>
            </a:r>
            <a:r>
              <a:rPr lang="en-US" sz="2400" dirty="0">
                <a:solidFill>
                  <a:schemeClr val="tx2"/>
                </a:solidFill>
                <a:latin typeface="+mn-lt"/>
              </a:rPr>
              <a:t> </a:t>
            </a:r>
            <a:r>
              <a:rPr lang="ru-RU" sz="2400" dirty="0">
                <a:solidFill>
                  <a:schemeClr val="tx2"/>
                </a:solidFill>
                <a:latin typeface="+mn-lt"/>
              </a:rPr>
              <a:t>на </a:t>
            </a:r>
            <a:r>
              <a:rPr lang="ru-RU" sz="2400" dirty="0" smtClean="0">
                <a:solidFill>
                  <a:schemeClr val="tx2"/>
                </a:solidFill>
                <a:latin typeface="+mn-lt"/>
              </a:rPr>
              <a:t>июль 2012 </a:t>
            </a:r>
            <a:r>
              <a:rPr lang="ru-RU" sz="2400" dirty="0">
                <a:solidFill>
                  <a:schemeClr val="tx2"/>
                </a:solidFill>
                <a:latin typeface="+mn-lt"/>
              </a:rPr>
              <a:t>г.</a:t>
            </a:r>
          </a:p>
          <a:p>
            <a:pPr eaLnBrk="1" hangingPunct="1">
              <a:lnSpc>
                <a:spcPct val="90000"/>
              </a:lnSpc>
              <a:spcBef>
                <a:spcPts val="575"/>
              </a:spcBef>
              <a:buClr>
                <a:srgbClr val="D34817"/>
              </a:buClr>
              <a:buSzPct val="85000"/>
              <a:buFont typeface="Wingdings 2" pitchFamily="18" charset="2"/>
              <a:buChar char=""/>
            </a:pPr>
            <a:r>
              <a:rPr lang="ru-RU" sz="2400" dirty="0">
                <a:solidFill>
                  <a:schemeClr val="tx2"/>
                </a:solidFill>
                <a:latin typeface="+mn-lt"/>
              </a:rPr>
              <a:t>Число пользователей на </a:t>
            </a:r>
            <a:r>
              <a:rPr lang="ru-RU" sz="2400" dirty="0" smtClean="0">
                <a:solidFill>
                  <a:schemeClr val="tx2"/>
                </a:solidFill>
                <a:latin typeface="+mn-lt"/>
              </a:rPr>
              <a:t>июнь 2012 </a:t>
            </a:r>
            <a:r>
              <a:rPr lang="ru-RU" sz="2400" dirty="0">
                <a:solidFill>
                  <a:schemeClr val="tx2"/>
                </a:solidFill>
                <a:latin typeface="+mn-lt"/>
              </a:rPr>
              <a:t>г. -  2 миллиарда </a:t>
            </a:r>
            <a:r>
              <a:rPr lang="ru-RU" sz="2400" dirty="0" smtClean="0">
                <a:solidFill>
                  <a:schemeClr val="tx2"/>
                </a:solidFill>
                <a:latin typeface="+mn-lt"/>
              </a:rPr>
              <a:t>405 миллионов человек </a:t>
            </a:r>
            <a:r>
              <a:rPr lang="ru-RU" sz="2400" dirty="0">
                <a:solidFill>
                  <a:schemeClr val="tx2"/>
                </a:solidFill>
                <a:latin typeface="+mn-lt"/>
              </a:rPr>
              <a:t>из 233 стран мира, что составляет </a:t>
            </a:r>
            <a:r>
              <a:rPr lang="ru-RU" sz="2400" dirty="0" smtClean="0">
                <a:solidFill>
                  <a:schemeClr val="tx2"/>
                </a:solidFill>
                <a:latin typeface="+mn-lt"/>
              </a:rPr>
              <a:t>34,3% </a:t>
            </a:r>
            <a:r>
              <a:rPr lang="ru-RU" sz="2400" dirty="0">
                <a:solidFill>
                  <a:schemeClr val="tx2"/>
                </a:solidFill>
                <a:latin typeface="+mn-lt"/>
              </a:rPr>
              <a:t>населения Земли. </a:t>
            </a:r>
          </a:p>
          <a:p>
            <a:pPr eaLnBrk="1" hangingPunct="1">
              <a:lnSpc>
                <a:spcPct val="90000"/>
              </a:lnSpc>
              <a:spcBef>
                <a:spcPts val="575"/>
              </a:spcBef>
              <a:buClr>
                <a:srgbClr val="D34817"/>
              </a:buClr>
              <a:buSzPct val="85000"/>
              <a:buFont typeface="Wingdings 2" pitchFamily="18" charset="2"/>
              <a:buChar char=""/>
            </a:pPr>
            <a:r>
              <a:rPr lang="ru-RU" sz="2400" dirty="0">
                <a:solidFill>
                  <a:schemeClr val="tx2"/>
                </a:solidFill>
                <a:latin typeface="+mn-lt"/>
              </a:rPr>
              <a:t>В </a:t>
            </a:r>
            <a:r>
              <a:rPr lang="ru-RU" sz="2400" dirty="0" smtClean="0">
                <a:solidFill>
                  <a:schemeClr val="tx2"/>
                </a:solidFill>
                <a:latin typeface="+mn-lt"/>
              </a:rPr>
              <a:t>Российской Федерации </a:t>
            </a:r>
            <a:r>
              <a:rPr lang="ru-RU" sz="2400" dirty="0">
                <a:solidFill>
                  <a:schemeClr val="tx2"/>
                </a:solidFill>
                <a:latin typeface="+mn-lt"/>
              </a:rPr>
              <a:t>число пользователей Интернет </a:t>
            </a:r>
            <a:r>
              <a:rPr lang="ru-RU" sz="2400" dirty="0" smtClean="0">
                <a:solidFill>
                  <a:schemeClr val="tx2"/>
                </a:solidFill>
                <a:latin typeface="+mn-lt"/>
              </a:rPr>
              <a:t>в феврале 2013 года составляло 53% населения страны (76,5 млн. россиян старше 12 лет).</a:t>
            </a:r>
            <a:endParaRPr lang="ru-RU" sz="2400" dirty="0">
              <a:solidFill>
                <a:schemeClr val="tx2"/>
              </a:solidFill>
              <a:latin typeface="+mn-lt"/>
            </a:endParaRPr>
          </a:p>
          <a:p>
            <a:pPr eaLnBrk="1" hangingPunct="1">
              <a:lnSpc>
                <a:spcPct val="90000"/>
              </a:lnSpc>
              <a:spcBef>
                <a:spcPts val="575"/>
              </a:spcBef>
              <a:buClr>
                <a:srgbClr val="D34817"/>
              </a:buClr>
              <a:buSzPct val="85000"/>
              <a:buFont typeface="Wingdings 2" pitchFamily="18" charset="2"/>
              <a:buChar char=""/>
            </a:pPr>
            <a:r>
              <a:rPr lang="ru-RU" sz="2400" dirty="0">
                <a:solidFill>
                  <a:schemeClr val="tx2"/>
                </a:solidFill>
                <a:latin typeface="+mn-lt"/>
              </a:rPr>
              <a:t>Суммарный объем </a:t>
            </a:r>
            <a:r>
              <a:rPr lang="ru-RU" sz="2400" dirty="0" smtClean="0">
                <a:solidFill>
                  <a:schemeClr val="tx2"/>
                </a:solidFill>
                <a:latin typeface="+mn-lt"/>
              </a:rPr>
              <a:t>информационного массива </a:t>
            </a:r>
            <a:r>
              <a:rPr lang="ru-RU" sz="2400" dirty="0">
                <a:solidFill>
                  <a:schemeClr val="tx2"/>
                </a:solidFill>
                <a:latin typeface="+mn-lt"/>
              </a:rPr>
              <a:t>Интернет в настоящее время </a:t>
            </a:r>
            <a:r>
              <a:rPr lang="ru-RU" sz="2400" dirty="0" smtClean="0">
                <a:solidFill>
                  <a:schemeClr val="tx2"/>
                </a:solidFill>
                <a:latin typeface="+mn-lt"/>
              </a:rPr>
              <a:t>не поддается даже приблизительному измерению. </a:t>
            </a:r>
            <a:endParaRPr lang="ru-RU" sz="2400" dirty="0">
              <a:solidFill>
                <a:schemeClr val="tx2"/>
              </a:solidFill>
              <a:latin typeface="+mn-lt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Заголовок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686800" cy="8382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Основные тенденции развития коммуникационных технологий</a:t>
            </a:r>
          </a:p>
        </p:txBody>
      </p:sp>
      <p:sp>
        <p:nvSpPr>
          <p:cNvPr id="24579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dirty="0" smtClean="0"/>
              <a:t>Утверждение новых стандартов передачи данных</a:t>
            </a:r>
          </a:p>
          <a:p>
            <a:pPr eaLnBrk="1" hangingPunct="1">
              <a:lnSpc>
                <a:spcPct val="80000"/>
              </a:lnSpc>
            </a:pPr>
            <a:r>
              <a:rPr lang="ru-RU" dirty="0" smtClean="0"/>
              <a:t>Развитие облачных вычислений (сервисов)</a:t>
            </a:r>
          </a:p>
          <a:p>
            <a:pPr eaLnBrk="1" hangingPunct="1">
              <a:lnSpc>
                <a:spcPct val="80000"/>
              </a:lnSpc>
            </a:pPr>
            <a:r>
              <a:rPr lang="ru-RU" dirty="0" err="1" smtClean="0"/>
              <a:t>Гиперактивное</a:t>
            </a:r>
            <a:r>
              <a:rPr lang="ru-RU" dirty="0" smtClean="0"/>
              <a:t> распространение приложений </a:t>
            </a:r>
            <a:r>
              <a:rPr lang="ru-RU" dirty="0" err="1" smtClean="0"/>
              <a:t>Вэб</a:t>
            </a:r>
            <a:r>
              <a:rPr lang="en-US" dirty="0" smtClean="0"/>
              <a:t> 2.0 /</a:t>
            </a:r>
            <a:r>
              <a:rPr lang="ru-RU" dirty="0" smtClean="0"/>
              <a:t>Социальных </a:t>
            </a:r>
            <a:r>
              <a:rPr lang="ru-RU" dirty="0" err="1" smtClean="0"/>
              <a:t>медиа</a:t>
            </a:r>
            <a:endParaRPr lang="en-US" dirty="0" smtClean="0"/>
          </a:p>
          <a:p>
            <a:pPr eaLnBrk="1" hangingPunct="1">
              <a:lnSpc>
                <a:spcPct val="80000"/>
              </a:lnSpc>
            </a:pPr>
            <a:r>
              <a:rPr lang="ru-RU" dirty="0" err="1" smtClean="0"/>
              <a:t>Все-в-Сети</a:t>
            </a:r>
            <a:r>
              <a:rPr lang="en-US" dirty="0" smtClean="0"/>
              <a:t> (</a:t>
            </a:r>
            <a:r>
              <a:rPr lang="ru-RU" dirty="0" smtClean="0"/>
              <a:t>мобильные устройства, </a:t>
            </a:r>
            <a:r>
              <a:rPr lang="en-US" dirty="0" smtClean="0"/>
              <a:t>GPS, </a:t>
            </a:r>
            <a:r>
              <a:rPr lang="ru-RU" dirty="0" smtClean="0"/>
              <a:t>сенсоры, бытовые приборы</a:t>
            </a:r>
            <a:r>
              <a:rPr lang="en-US" dirty="0" smtClean="0"/>
              <a:t>)</a:t>
            </a:r>
          </a:p>
          <a:p>
            <a:pPr eaLnBrk="1" hangingPunct="1">
              <a:lnSpc>
                <a:spcPct val="80000"/>
              </a:lnSpc>
            </a:pPr>
            <a:r>
              <a:rPr lang="en-US" dirty="0" smtClean="0"/>
              <a:t>e</a:t>
            </a:r>
            <a:r>
              <a:rPr lang="ru-RU" dirty="0" smtClean="0"/>
              <a:t>-Всё</a:t>
            </a:r>
            <a:r>
              <a:rPr lang="en-US" dirty="0" smtClean="0"/>
              <a:t> (</a:t>
            </a:r>
            <a:r>
              <a:rPr lang="ru-RU" dirty="0" err="1" smtClean="0"/>
              <a:t>госуслуги</a:t>
            </a:r>
            <a:r>
              <a:rPr lang="en-US" dirty="0" smtClean="0"/>
              <a:t>, </a:t>
            </a:r>
            <a:r>
              <a:rPr lang="ru-RU" dirty="0" err="1" smtClean="0"/>
              <a:t>соцуслуги</a:t>
            </a:r>
            <a:r>
              <a:rPr lang="ru-RU" dirty="0" smtClean="0"/>
              <a:t>, образование</a:t>
            </a:r>
            <a:r>
              <a:rPr lang="en-US" dirty="0" smtClean="0"/>
              <a:t>, </a:t>
            </a:r>
            <a:r>
              <a:rPr lang="ru-RU" dirty="0" smtClean="0"/>
              <a:t>и т.д.</a:t>
            </a:r>
            <a:r>
              <a:rPr lang="en-US" dirty="0" smtClean="0"/>
              <a:t>)</a:t>
            </a:r>
          </a:p>
          <a:p>
            <a:pPr eaLnBrk="1" hangingPunct="1"/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Новые стандарты передачи данных</a:t>
            </a:r>
          </a:p>
        </p:txBody>
      </p:sp>
      <p:sp>
        <p:nvSpPr>
          <p:cNvPr id="25603" name="Содержимое 5"/>
          <p:cNvSpPr>
            <a:spLocks noGrp="1"/>
          </p:cNvSpPr>
          <p:nvPr>
            <p:ph idx="1"/>
          </p:nvPr>
        </p:nvSpPr>
        <p:spPr>
          <a:xfrm>
            <a:off x="285750" y="1428750"/>
            <a:ext cx="8686800" cy="4525963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ru-RU" sz="2100" dirty="0" smtClean="0"/>
              <a:t>Переход к беспроводным стандартам передачи данных конечному пользователю.</a:t>
            </a:r>
          </a:p>
          <a:p>
            <a:pPr eaLnBrk="1" hangingPunct="1"/>
            <a:r>
              <a:rPr lang="ru-RU" sz="2100" dirty="0" smtClean="0"/>
              <a:t>Используемые стандарты </a:t>
            </a:r>
            <a:r>
              <a:rPr lang="en-US" sz="2100" dirty="0" smtClean="0"/>
              <a:t>Wi-Fi </a:t>
            </a:r>
            <a:r>
              <a:rPr lang="ru-RU" sz="2100" dirty="0" smtClean="0"/>
              <a:t>и </a:t>
            </a:r>
            <a:r>
              <a:rPr lang="en-US" sz="2100" dirty="0" err="1" smtClean="0"/>
              <a:t>WiMAX</a:t>
            </a:r>
            <a:r>
              <a:rPr lang="ru-RU" sz="2100" dirty="0" smtClean="0"/>
              <a:t>  имеют серьезные ограничения по емкости и радиусу действия.</a:t>
            </a:r>
          </a:p>
          <a:p>
            <a:pPr eaLnBrk="1" hangingPunct="1"/>
            <a:r>
              <a:rPr lang="ru-RU" sz="2100" dirty="0" smtClean="0"/>
              <a:t>Технология передачи данных 4 поколения – </a:t>
            </a:r>
            <a:r>
              <a:rPr lang="en-US" sz="2100" dirty="0" smtClean="0"/>
              <a:t>LTE</a:t>
            </a:r>
            <a:r>
              <a:rPr lang="ru-RU" sz="2100" dirty="0" smtClean="0"/>
              <a:t> (</a:t>
            </a:r>
            <a:r>
              <a:rPr lang="en-US" sz="2100" dirty="0" smtClean="0"/>
              <a:t>Long Term Evolution</a:t>
            </a:r>
            <a:r>
              <a:rPr lang="ru-RU" sz="2100" dirty="0" smtClean="0"/>
              <a:t>) - наиболее перспективный стандарт беспроводной скоростной передачи данных. Скорость при загрузке теоретически может достигать </a:t>
            </a:r>
            <a:r>
              <a:rPr lang="ru-RU" sz="2100" b="1" dirty="0" smtClean="0"/>
              <a:t>326 Мбит/с</a:t>
            </a:r>
            <a:r>
              <a:rPr lang="ru-RU" sz="2100" dirty="0" smtClean="0"/>
              <a:t>.</a:t>
            </a:r>
            <a:r>
              <a:rPr lang="en-US" sz="2100" dirty="0" smtClean="0"/>
              <a:t> </a:t>
            </a:r>
            <a:r>
              <a:rPr lang="ru-RU" sz="2100" dirty="0" smtClean="0"/>
              <a:t>Радиус уверенного приема - до 30 км. от передающей антенны. Не требует специальной инфраструктуры – возможно использование уже существующих вышек.</a:t>
            </a:r>
          </a:p>
          <a:p>
            <a:pPr eaLnBrk="1" hangingPunct="1"/>
            <a:r>
              <a:rPr lang="ru-RU" sz="2100" dirty="0" smtClean="0"/>
              <a:t>Ведущие мировые производители (</a:t>
            </a:r>
            <a:r>
              <a:rPr lang="en-US" sz="2100" dirty="0" smtClean="0"/>
              <a:t>Apple</a:t>
            </a:r>
            <a:r>
              <a:rPr lang="ru-RU" sz="2100" dirty="0" smtClean="0"/>
              <a:t>,</a:t>
            </a:r>
            <a:r>
              <a:rPr lang="en-US" sz="2100" dirty="0" smtClean="0"/>
              <a:t> Samsung, HTC </a:t>
            </a:r>
            <a:r>
              <a:rPr lang="ru-RU" sz="2100" dirty="0" smtClean="0"/>
              <a:t> и др.) начали продажи мобильных устройств с поддержкой </a:t>
            </a:r>
            <a:r>
              <a:rPr lang="en-US" sz="2100" dirty="0" smtClean="0"/>
              <a:t>LTE</a:t>
            </a:r>
            <a:r>
              <a:rPr lang="ru-RU" sz="2100" dirty="0" smtClean="0"/>
              <a:t>.</a:t>
            </a:r>
          </a:p>
          <a:p>
            <a:r>
              <a:rPr lang="ru-RU" sz="2100" dirty="0" smtClean="0"/>
              <a:t>В России подключение по стандарту </a:t>
            </a:r>
            <a:r>
              <a:rPr lang="en-US" sz="2100" dirty="0" smtClean="0"/>
              <a:t>LTE </a:t>
            </a:r>
            <a:r>
              <a:rPr lang="ru-RU" sz="2100" dirty="0" smtClean="0"/>
              <a:t> во всех областных центрах страны предполагается реализовать в 2013-2014 гг.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>
          <a:xfrm>
            <a:off x="285720" y="357166"/>
            <a:ext cx="8686800" cy="8382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Развитие «облачных» технологий</a:t>
            </a:r>
          </a:p>
        </p:txBody>
      </p:sp>
      <p:sp>
        <p:nvSpPr>
          <p:cNvPr id="26627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Char char="•"/>
            </a:pPr>
            <a:r>
              <a:rPr lang="ru-RU" sz="2000" dirty="0" smtClean="0"/>
              <a:t>«Облачные технологии» позиционируются в качестве следующей ступени эволюции Интернет.</a:t>
            </a:r>
          </a:p>
          <a:p>
            <a:pPr eaLnBrk="1" hangingPunct="1">
              <a:buFont typeface="Arial" charset="0"/>
              <a:buChar char="•"/>
            </a:pPr>
            <a:r>
              <a:rPr lang="ru-RU" sz="2000" dirty="0" smtClean="0"/>
              <a:t>Клиентское ПО, хранение данных, использование компьютерных мощностей для производства сложных расчетов</a:t>
            </a:r>
            <a:r>
              <a:rPr lang="en-US" sz="2000" dirty="0" smtClean="0"/>
              <a:t> – </a:t>
            </a:r>
            <a:r>
              <a:rPr lang="ru-RU" sz="2000" dirty="0" smtClean="0"/>
              <a:t>все предоставляется в виде сервиса.</a:t>
            </a:r>
          </a:p>
          <a:p>
            <a:pPr eaLnBrk="1" hangingPunct="1">
              <a:buFont typeface="Arial" charset="0"/>
              <a:buChar char="•"/>
            </a:pPr>
            <a:r>
              <a:rPr lang="ru-RU" sz="2000" dirty="0" smtClean="0"/>
              <a:t>Результат – экономия на используемом оборудовании, обслуживающем персонале; повышение доступности и степени сохранности данных.</a:t>
            </a:r>
          </a:p>
          <a:p>
            <a:pPr eaLnBrk="1" hangingPunct="1">
              <a:buFont typeface="Arial" charset="0"/>
              <a:buChar char="•"/>
            </a:pPr>
            <a:r>
              <a:rPr lang="ru-RU" sz="2000" dirty="0" smtClean="0"/>
              <a:t>Примеры  успешного применения: использование компанией </a:t>
            </a:r>
            <a:r>
              <a:rPr lang="en-US" sz="2000" dirty="0" smtClean="0"/>
              <a:t>DreamWorks Pictures</a:t>
            </a:r>
            <a:r>
              <a:rPr lang="ru-RU" sz="2000" dirty="0" smtClean="0"/>
              <a:t> мощностей серверов </a:t>
            </a:r>
            <a:r>
              <a:rPr lang="en-US" sz="2000" dirty="0" smtClean="0"/>
              <a:t>HP </a:t>
            </a:r>
            <a:r>
              <a:rPr lang="ru-RU" sz="2000" dirty="0" smtClean="0"/>
              <a:t>при создании мультфильмов; приложение </a:t>
            </a:r>
            <a:r>
              <a:rPr lang="en-US" sz="2000" smtClean="0"/>
              <a:t>Google Drive</a:t>
            </a:r>
            <a:r>
              <a:rPr lang="ru-RU" sz="2000" smtClean="0"/>
              <a:t> </a:t>
            </a:r>
            <a:r>
              <a:rPr lang="ru-RU" sz="2000" dirty="0" smtClean="0"/>
              <a:t>(30 миллионов частных пользователей; 3 миллиона бизнес-пользователей).</a:t>
            </a:r>
          </a:p>
          <a:p>
            <a:pPr eaLnBrk="1" hangingPunct="1">
              <a:buFont typeface="Arial" charset="0"/>
              <a:buChar char="•"/>
            </a:pPr>
            <a:r>
              <a:rPr lang="ru-RU" sz="2000" dirty="0" smtClean="0"/>
              <a:t>Облачные вычисления – серьезный ход, направленный на борьбу с пиратством.</a:t>
            </a:r>
          </a:p>
          <a:p>
            <a:pPr eaLnBrk="1" hangingPunct="1">
              <a:buFont typeface="Arial" charset="0"/>
              <a:buChar char="•"/>
            </a:pP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ru-RU" dirty="0" smtClean="0"/>
              <a:t>ПРИЛОЖЕНИЯ </a:t>
            </a:r>
            <a:r>
              <a:rPr lang="en-US" dirty="0" smtClean="0"/>
              <a:t>WEB 2.0/</a:t>
            </a:r>
            <a:r>
              <a:rPr lang="ru-RU" dirty="0" smtClean="0"/>
              <a:t>Социальные </a:t>
            </a:r>
            <a:r>
              <a:rPr lang="ru-RU" dirty="0" err="1" smtClean="0"/>
              <a:t>медиа</a:t>
            </a:r>
            <a:r>
              <a:rPr lang="en-US" dirty="0" smtClean="0"/>
              <a:t/>
            </a:r>
            <a:br>
              <a:rPr lang="en-US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71463" indent="-271463">
              <a:lnSpc>
                <a:spcPct val="90000"/>
              </a:lnSpc>
              <a:spcBef>
                <a:spcPts val="575"/>
              </a:spcBef>
              <a:buClr>
                <a:srgbClr val="D34817"/>
              </a:buClr>
              <a:buSzPct val="85000"/>
              <a:buFont typeface="Wingdings 2" pitchFamily="18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ru-RU" sz="2400" dirty="0"/>
              <a:t>Вместо создания ресурсов - предоставление инструментария для их формирования.</a:t>
            </a:r>
          </a:p>
          <a:p>
            <a:pPr marL="271463" indent="-271463">
              <a:lnSpc>
                <a:spcPct val="90000"/>
              </a:lnSpc>
              <a:spcBef>
                <a:spcPts val="575"/>
              </a:spcBef>
              <a:buClr>
                <a:srgbClr val="D34817"/>
              </a:buClr>
              <a:buSzPct val="85000"/>
              <a:buFont typeface="Wingdings 2" pitchFamily="18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ru-RU" sz="2400" dirty="0"/>
              <a:t>Виды: </a:t>
            </a:r>
            <a:r>
              <a:rPr lang="ru-RU" sz="2400" dirty="0" err="1"/>
              <a:t>блоги</a:t>
            </a:r>
            <a:r>
              <a:rPr lang="ru-RU" sz="2400" dirty="0"/>
              <a:t>, вики, </a:t>
            </a:r>
            <a:r>
              <a:rPr lang="ru-RU" sz="2400" dirty="0" err="1"/>
              <a:t>самонаполняемые</a:t>
            </a:r>
            <a:r>
              <a:rPr lang="ru-RU" sz="2400" dirty="0"/>
              <a:t> видео-сервисы, социальные сети и т.д.</a:t>
            </a:r>
          </a:p>
          <a:p>
            <a:pPr marL="271463" indent="-271463">
              <a:lnSpc>
                <a:spcPct val="90000"/>
              </a:lnSpc>
              <a:spcBef>
                <a:spcPts val="575"/>
              </a:spcBef>
              <a:buClr>
                <a:srgbClr val="D34817"/>
              </a:buClr>
              <a:buSzPct val="85000"/>
              <a:buFont typeface="Wingdings 2" pitchFamily="18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ru-RU" sz="2400" dirty="0"/>
              <a:t>Содержательное наполнение осуществляется силами пользователей.</a:t>
            </a:r>
          </a:p>
          <a:p>
            <a:pPr marL="271463" indent="-271463">
              <a:lnSpc>
                <a:spcPct val="90000"/>
              </a:lnSpc>
              <a:spcBef>
                <a:spcPts val="575"/>
              </a:spcBef>
              <a:buClr>
                <a:srgbClr val="D34817"/>
              </a:buClr>
              <a:buSzPct val="85000"/>
              <a:buFont typeface="Wingdings 2" pitchFamily="18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ru-RU" sz="2400" dirty="0"/>
              <a:t>Отличается гигантскими объемами и высокой динамикой наполнения при сравнительно низком общем интеллектуальном уровне размещаемых ресурсов и частых нарушениях прав интеллектуальной собственности.</a:t>
            </a:r>
          </a:p>
          <a:p>
            <a:pPr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>
          <a:xfrm>
            <a:off x="285720" y="357166"/>
            <a:ext cx="8686800" cy="8382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err="1" smtClean="0"/>
              <a:t>Все-в-Сети</a:t>
            </a:r>
            <a:endParaRPr lang="ru-RU" dirty="0" smtClean="0"/>
          </a:p>
        </p:txBody>
      </p:sp>
      <p:sp>
        <p:nvSpPr>
          <p:cNvPr id="28675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dirty="0" smtClean="0"/>
              <a:t>Оснащение различных устройств возможностью трансляции в Сеть всех видов данных:</a:t>
            </a:r>
          </a:p>
          <a:p>
            <a:pPr lvl="1" eaLnBrk="1" hangingPunct="1">
              <a:buFont typeface="Arial" charset="0"/>
              <a:buChar char="•"/>
            </a:pPr>
            <a:r>
              <a:rPr lang="ru-RU" dirty="0" smtClean="0"/>
              <a:t>Охранные устройства</a:t>
            </a:r>
          </a:p>
          <a:p>
            <a:pPr lvl="1" eaLnBrk="1" hangingPunct="1">
              <a:buFont typeface="Arial" charset="0"/>
              <a:buChar char="•"/>
            </a:pPr>
            <a:r>
              <a:rPr lang="ru-RU" dirty="0" smtClean="0"/>
              <a:t>Системы регулировки движения</a:t>
            </a:r>
          </a:p>
          <a:p>
            <a:pPr lvl="1" eaLnBrk="1" hangingPunct="1">
              <a:buFont typeface="Arial" charset="0"/>
              <a:buChar char="•"/>
            </a:pPr>
            <a:r>
              <a:rPr lang="ru-RU" dirty="0" smtClean="0"/>
              <a:t>Оповещение о землетрясениях и цунами</a:t>
            </a:r>
          </a:p>
          <a:p>
            <a:pPr lvl="1" eaLnBrk="1" hangingPunct="1">
              <a:buFont typeface="Arial" charset="0"/>
              <a:buChar char="•"/>
            </a:pPr>
            <a:r>
              <a:rPr lang="ru-RU" dirty="0" smtClean="0"/>
              <a:t>Бытовые приборы</a:t>
            </a:r>
          </a:p>
          <a:p>
            <a:pPr lvl="1" eaLnBrk="1" hangingPunct="1">
              <a:buFont typeface="Arial" charset="0"/>
              <a:buChar char="•"/>
            </a:pPr>
            <a:r>
              <a:rPr lang="ru-RU" dirty="0" smtClean="0"/>
              <a:t>И все другое, что только можно представить…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e</a:t>
            </a:r>
            <a:r>
              <a:rPr lang="ru-RU" dirty="0" smtClean="0"/>
              <a:t>-Всё</a:t>
            </a:r>
          </a:p>
        </p:txBody>
      </p:sp>
      <p:sp>
        <p:nvSpPr>
          <p:cNvPr id="13315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charset="0"/>
              <a:buChar char="•"/>
              <a:defRPr/>
            </a:pPr>
            <a:r>
              <a:rPr lang="ru-RU" dirty="0" smtClean="0"/>
              <a:t>Реализация через сеть традиционных повседневных процессов: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Государственные услуги (</a:t>
            </a:r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  <a:hlinkClick r:id="rId2"/>
              </a:rPr>
              <a:t>http://www.gosuslugi.ru</a:t>
            </a:r>
            <a:r>
              <a:rPr lang="ru-RU" dirty="0" smtClean="0"/>
              <a:t>) - к 2015 г. </a:t>
            </a:r>
            <a:r>
              <a:rPr lang="ru-RU" b="1" dirty="0" smtClean="0"/>
              <a:t>всё</a:t>
            </a:r>
            <a:r>
              <a:rPr lang="ru-RU" dirty="0" smtClean="0"/>
              <a:t> общение с госорганами должно осуществляться через портал.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Социальные услуги (запись в поликлинику, расчет электроэнергии и данных по счетчикам воды,  проверка успеваемости детей…</a:t>
            </a:r>
            <a:r>
              <a:rPr lang="en-US" smtClean="0"/>
              <a:t>).</a:t>
            </a:r>
            <a:endParaRPr lang="ru-RU" dirty="0" smtClean="0"/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А также: образование, общение, развлечения и многое-многое другое…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428596" y="0"/>
            <a:ext cx="8496300" cy="1063625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3200" dirty="0" smtClean="0">
                <a:latin typeface="Verdana" pitchFamily="34" charset="0"/>
              </a:rPr>
              <a:t>Любимая американская загадка  на развитие логики и…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447800"/>
            <a:ext cx="8534400" cy="4852988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z="2800" dirty="0" smtClean="0"/>
              <a:t>Стоит ли соглашаться на работу с условием оплаты  1 цент в первый день и ежедневным удваиванием суммы?</a:t>
            </a:r>
          </a:p>
          <a:p>
            <a:pPr eaLnBrk="1" hangingPunct="1">
              <a:lnSpc>
                <a:spcPct val="90000"/>
              </a:lnSpc>
            </a:pPr>
            <a:r>
              <a:rPr lang="ru-RU" sz="2800" b="1" dirty="0" smtClean="0"/>
              <a:t>Стоит!</a:t>
            </a:r>
            <a:r>
              <a:rPr lang="ru-RU" sz="2800" dirty="0" smtClean="0"/>
              <a:t>  Начав трудиться 1 января, к 31 числу этого месяца работник получит в день более 10 миллионов долларов.</a:t>
            </a:r>
          </a:p>
          <a:p>
            <a:pPr eaLnBrk="1" hangingPunct="1">
              <a:lnSpc>
                <a:spcPct val="90000"/>
              </a:lnSpc>
            </a:pPr>
            <a:r>
              <a:rPr lang="ru-RU" sz="2800" dirty="0" smtClean="0"/>
              <a:t>НО! Заработок в последний день месяца составит «лишь» 1,3 миллиона долларов в случае, если продолжительность месяца будет всего на три дня короче (например, в феврале).</a:t>
            </a:r>
          </a:p>
          <a:p>
            <a:pPr eaLnBrk="1" hangingPunct="1">
              <a:lnSpc>
                <a:spcPct val="90000"/>
              </a:lnSpc>
            </a:pPr>
            <a:endParaRPr lang="ru-RU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20" y="214290"/>
            <a:ext cx="8686800" cy="8382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3100" dirty="0" smtClean="0">
                <a:latin typeface="Verdana" pitchFamily="34" charset="0"/>
              </a:rPr>
              <a:t>… темпы развития цифровых технологий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sz="2800" dirty="0" smtClean="0"/>
              <a:t>Налицо - эффект экспоненциального роста, когда именно последние три дня значат крайне много.</a:t>
            </a:r>
          </a:p>
          <a:p>
            <a:pPr eaLnBrk="1" hangingPunct="1"/>
            <a:r>
              <a:rPr lang="ru-RU" sz="2800" dirty="0" smtClean="0"/>
              <a:t>Именно эти последние «три дня» развития цифровых технологий пришлись на жизнь нынешнего поколения человечества.</a:t>
            </a:r>
          </a:p>
          <a:p>
            <a:pPr eaLnBrk="1" hangingPunct="1"/>
            <a:r>
              <a:rPr lang="ru-RU" sz="2800" dirty="0" smtClean="0"/>
              <a:t>Изменения происходят настолько стремительно, что ситуация в информационной сфере ощутимо меняется даже в течении нескольких месяцев.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mtClean="0"/>
              <a:t>Основные выводы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charset="0"/>
              <a:buChar char="•"/>
              <a:defRPr/>
            </a:pPr>
            <a:r>
              <a:rPr lang="ru-RU" dirty="0" smtClean="0"/>
              <a:t>Катализатором развития человечества на современном этапе являются цифровые технологии, развитие которых ведет к качественным изменениям во всех сферах жизни.</a:t>
            </a:r>
          </a:p>
          <a:p>
            <a:pPr eaLnBrk="1" fontAlgn="auto" hangingPunct="1">
              <a:spcAft>
                <a:spcPts val="0"/>
              </a:spcAft>
              <a:buFont typeface="Arial" charset="0"/>
              <a:buChar char="•"/>
              <a:defRPr/>
            </a:pPr>
            <a:r>
              <a:rPr lang="ru-RU" dirty="0" smtClean="0"/>
              <a:t>Динамика изменений нарастает с каждым годом. В предстоящие 1,5 - 2 года мир изменится до неузнаваемости.</a:t>
            </a:r>
          </a:p>
          <a:p>
            <a:pPr eaLnBrk="1" fontAlgn="auto" hangingPunct="1">
              <a:spcAft>
                <a:spcPts val="0"/>
              </a:spcAft>
              <a:buFont typeface="Arial" charset="0"/>
              <a:buChar char="•"/>
              <a:defRPr/>
            </a:pPr>
            <a:r>
              <a:rPr lang="ru-RU" dirty="0" smtClean="0"/>
              <a:t>Информационная деятельность будет практически полностью осуществляться на базе цифровых приложений.</a:t>
            </a:r>
          </a:p>
          <a:p>
            <a:pPr eaLnBrk="1" fontAlgn="auto" hangingPunct="1">
              <a:spcAft>
                <a:spcPts val="0"/>
              </a:spcAft>
              <a:buFont typeface="Arial" charset="0"/>
              <a:buChar char="•"/>
              <a:defRPr/>
            </a:pPr>
            <a:r>
              <a:rPr lang="ru-RU" dirty="0" smtClean="0"/>
              <a:t>Библиотеке предстоит найти себя в цифровом мире или исчезнуть.</a:t>
            </a:r>
          </a:p>
          <a:p>
            <a:pPr eaLnBrk="1" fontAlgn="auto" hangingPunct="1">
              <a:spcAft>
                <a:spcPts val="0"/>
              </a:spcAft>
              <a:buFont typeface="Arial" charset="0"/>
              <a:buChar char="•"/>
              <a:defRPr/>
            </a:pPr>
            <a:endParaRPr lang="ru-RU" dirty="0" smtClean="0"/>
          </a:p>
          <a:p>
            <a:pPr eaLnBrk="1" fontAlgn="auto" hangingPunct="1">
              <a:spcAft>
                <a:spcPts val="0"/>
              </a:spcAft>
              <a:buFont typeface="Arial" charset="0"/>
              <a:buChar char="•"/>
              <a:defRPr/>
            </a:pP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95536" y="1268412"/>
            <a:ext cx="8496944" cy="1440507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ru-RU" sz="6600" dirty="0" smtClean="0">
                <a:solidFill>
                  <a:schemeClr val="accent1"/>
                </a:solidFill>
                <a:latin typeface="Verdana" pitchFamily="34" charset="0"/>
              </a:rPr>
              <a:t>Спасибо за внимание!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4213" y="2420938"/>
            <a:ext cx="7993062" cy="3887787"/>
          </a:xfrm>
        </p:spPr>
        <p:txBody>
          <a:bodyPr/>
          <a:lstStyle/>
          <a:p>
            <a:pPr eaLnBrk="1" hangingPunct="1">
              <a:defRPr/>
            </a:pPr>
            <a:r>
              <a:rPr lang="ru-RU" sz="5400" b="1" dirty="0">
                <a:solidFill>
                  <a:srgbClr val="FFCC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Вадим Степанов</a:t>
            </a:r>
          </a:p>
          <a:p>
            <a:pPr eaLnBrk="1" hangingPunct="1">
              <a:defRPr/>
            </a:pPr>
            <a:endParaRPr lang="ru-RU" b="1" dirty="0"/>
          </a:p>
          <a:p>
            <a:pPr eaLnBrk="1" hangingPunct="1">
              <a:defRPr/>
            </a:pPr>
            <a:r>
              <a:rPr lang="ru-RU" dirty="0">
                <a:hlinkClick r:id="rId3"/>
              </a:rPr>
              <a:t>http://www.</a:t>
            </a:r>
            <a:r>
              <a:rPr lang="en-US" dirty="0" err="1">
                <a:hlinkClick r:id="rId3"/>
              </a:rPr>
              <a:t>vadimstepanov</a:t>
            </a:r>
            <a:r>
              <a:rPr lang="ru-RU" dirty="0">
                <a:hlinkClick r:id="rId3"/>
              </a:rPr>
              <a:t>.</a:t>
            </a:r>
            <a:r>
              <a:rPr lang="ru-RU" dirty="0" err="1">
                <a:hlinkClick r:id="rId3"/>
              </a:rPr>
              <a:t>ru</a:t>
            </a:r>
            <a:endParaRPr lang="en-US" dirty="0"/>
          </a:p>
          <a:p>
            <a:pPr eaLnBrk="1" hangingPunct="1">
              <a:defRPr/>
            </a:pPr>
            <a:r>
              <a:rPr lang="en-US" dirty="0" err="1"/>
              <a:t>stepanov@vadimstepanov</a:t>
            </a:r>
            <a:r>
              <a:rPr lang="ru-RU" dirty="0"/>
              <a:t>.</a:t>
            </a:r>
            <a:r>
              <a:rPr lang="ru-RU" dirty="0" err="1"/>
              <a:t>ru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4098</TotalTime>
  <Words>1247</Words>
  <Application>Microsoft Office PowerPoint</Application>
  <PresentationFormat>Экран (4:3)</PresentationFormat>
  <Paragraphs>133</Paragraphs>
  <Slides>27</Slides>
  <Notes>5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Трек</vt:lpstr>
      <vt:lpstr>Компьютеры и сети в 2015 году: ключевые тенденции развития цифровых технологий</vt:lpstr>
      <vt:lpstr>Основные тенденции развития компьютерных технологий</vt:lpstr>
      <vt:lpstr>Основные тенденции развития компьютерных технологий</vt:lpstr>
      <vt:lpstr>Процессоры  (I)</vt:lpstr>
      <vt:lpstr>Процессоры  (II)</vt:lpstr>
      <vt:lpstr>Память  (I)</vt:lpstr>
      <vt:lpstr>Память (II)</vt:lpstr>
      <vt:lpstr>Средства ввода/вывода (I)</vt:lpstr>
      <vt:lpstr>Средства ввода/вывода  (II)</vt:lpstr>
      <vt:lpstr>Средства ввода/вывода  (III)</vt:lpstr>
      <vt:lpstr>Средства ввода/вывода  (IV)</vt:lpstr>
      <vt:lpstr>Система энергопотребления</vt:lpstr>
      <vt:lpstr>увеличение производительности компьютеров:</vt:lpstr>
      <vt:lpstr>Перспективы развития коммуникационных технологий</vt:lpstr>
      <vt:lpstr>Первый сотовый телефон  Motorola Dyna TAC 8000X</vt:lpstr>
      <vt:lpstr>Глобальные компьютерные сети</vt:lpstr>
      <vt:lpstr>Слайд 17</vt:lpstr>
      <vt:lpstr>Основные тенденции развития коммуникационных технологий</vt:lpstr>
      <vt:lpstr>Новые стандарты передачи данных</vt:lpstr>
      <vt:lpstr>Развитие «облачных» технологий</vt:lpstr>
      <vt:lpstr>ПРИЛОЖЕНИЯ WEB 2.0/Социальные медиа </vt:lpstr>
      <vt:lpstr>Все-в-Сети</vt:lpstr>
      <vt:lpstr>e-Всё</vt:lpstr>
      <vt:lpstr>Любимая американская загадка  на развитие логики и…</vt:lpstr>
      <vt:lpstr>… темпы развития цифровых технологий</vt:lpstr>
      <vt:lpstr>Основные выводы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Ключевые направления развития компьютерно-коммуникационных технологий в ближайшей перспективе</dc:title>
  <dc:creator>Vadim Stepanov</dc:creator>
  <cp:lastModifiedBy>Vadim Stepanov</cp:lastModifiedBy>
  <cp:revision>330</cp:revision>
  <dcterms:created xsi:type="dcterms:W3CDTF">2011-02-08T09:03:23Z</dcterms:created>
  <dcterms:modified xsi:type="dcterms:W3CDTF">2013-11-17T19:09:52Z</dcterms:modified>
</cp:coreProperties>
</file>