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9" r:id="rId1"/>
  </p:sldMasterIdLst>
  <p:notesMasterIdLst>
    <p:notesMasterId r:id="rId34"/>
  </p:notesMasterIdLst>
  <p:sldIdLst>
    <p:sldId id="256" r:id="rId2"/>
    <p:sldId id="369" r:id="rId3"/>
    <p:sldId id="262" r:id="rId4"/>
    <p:sldId id="268" r:id="rId5"/>
    <p:sldId id="301" r:id="rId6"/>
    <p:sldId id="320" r:id="rId7"/>
    <p:sldId id="293" r:id="rId8"/>
    <p:sldId id="366" r:id="rId9"/>
    <p:sldId id="367" r:id="rId10"/>
    <p:sldId id="341" r:id="rId11"/>
    <p:sldId id="342" r:id="rId12"/>
    <p:sldId id="344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6" r:id="rId23"/>
    <p:sldId id="357" r:id="rId24"/>
    <p:sldId id="358" r:id="rId25"/>
    <p:sldId id="359" r:id="rId26"/>
    <p:sldId id="360" r:id="rId27"/>
    <p:sldId id="361" r:id="rId28"/>
    <p:sldId id="362" r:id="rId29"/>
    <p:sldId id="363" r:id="rId30"/>
    <p:sldId id="365" r:id="rId31"/>
    <p:sldId id="315" r:id="rId32"/>
    <p:sldId id="287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9" autoAdjust="0"/>
    <p:restoredTop sz="86477" autoAdjust="0"/>
  </p:normalViewPr>
  <p:slideViewPr>
    <p:cSldViewPr>
      <p:cViewPr>
        <p:scale>
          <a:sx n="75" d="100"/>
          <a:sy n="75" d="100"/>
        </p:scale>
        <p:origin x="-7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09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4864DE5-F38C-41D0-BBFF-93FC125218DB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BF998E9-4440-47C9-9DFC-B27550615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2272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Монополия на информационное обслуживание гарантировала библиотекам бедное, но все же существование. После утраты монополии библиотека должна каждый день доказывать, что она конкурентоспособна, доказывать право на жизнь.</a:t>
            </a: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198ECE-1062-4926-900C-487158C9BEFB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Наиболее развернуто мировые тенденции в области электронного книгоиздания отражены в опубликованном в марте 2013 года исследовании группы европейских экспертов. В отличие от США, в европейских странах рынок электронных изданий проходит стадию интенсивного формирования.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Наиболее развернуто мировые тенденции в области электронного книгоиздания отражены в опубликованном в марте 2013 года исследовании группы европейских экспертов. В отличие от США, в европейских странах рынок электронных изданий проходит стадию интенсивного формирования.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 и при всякой революции происходит переоценка ценностей: кто был никем становится всем. И наоборот.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Библиотеки только при условии «пропуска через себя» цифрового контента способны вернуться в игру - совершить </a:t>
            </a:r>
            <a:r>
              <a:rPr lang="ru-RU" dirty="0" err="1" smtClean="0"/>
              <a:t>камбэк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Обучение работе с цифровыми </a:t>
            </a:r>
            <a:r>
              <a:rPr lang="ru-RU" smtClean="0"/>
              <a:t>фотоаппаратами – </a:t>
            </a:r>
            <a:r>
              <a:rPr lang="ru-RU" dirty="0" smtClean="0"/>
              <a:t>сбросить фотографии – инновация в обучении пользователей.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F998E9-4440-47C9-9DFC-B27550615AAA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Виртуальные фонды не требуют площадей для хранения и читальных залов для использования. Мебель на колесиках, включая книжные стеллажи.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Пресловутая </a:t>
            </a:r>
            <a:r>
              <a:rPr lang="ru-RU" dirty="0" err="1" smtClean="0"/>
              <a:t>инновационность</a:t>
            </a:r>
            <a:r>
              <a:rPr lang="ru-RU" dirty="0" smtClean="0"/>
              <a:t> может заключаться  в мелочах, из которых состоит жизнь библиотек. Например, можно отменить правило, согласно которому вход в библиотеку невозможен с сумками. А при сдаче сумки в гардероб читатель обязан выгрузить из нее все ценное. Книги уже давно перестали воровать, а это запрещение создает ненужные барьеры, лишающие библиотеки и без того редких посетителей. Оно устарело и его отмена будет шагом к созданию дружественной </a:t>
            </a:r>
            <a:r>
              <a:rPr lang="ru-RU" dirty="0" err="1" smtClean="0"/>
              <a:t>безбарьерной</a:t>
            </a:r>
            <a:r>
              <a:rPr lang="ru-RU" dirty="0" smtClean="0"/>
              <a:t> среды.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1866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Расслабленность библиотечного персонала. Пассивность.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связи с изменением характера труда «самоочищение» произойдет само собой.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9123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катастрофически отстают от реальностей библиотечной деятельности, которая меняется стремительно. Система</a:t>
            </a:r>
            <a:r>
              <a:rPr lang="ru-RU" baseline="0" dirty="0" smtClean="0"/>
              <a:t> требования должна быть максимально гибкой, чтобы успевать за </a:t>
            </a:r>
            <a:r>
              <a:rPr lang="ru-RU" baseline="0" smtClean="0"/>
              <a:t>изменяющейся ситуацией.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7223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Библиотека должна восприниматься как первое место, в которое стоит обратиться при необходимости обращения в любые властные и социальные  службы или поиске работы. Там должны гарантированно помочь реализовать максимум возможного, из того, что можно сделать через Интернет (получить все бланки, помочь в их заполнении и проинструктировать по дальнейшим шагам).</a:t>
            </a:r>
          </a:p>
          <a:p>
            <a:r>
              <a:rPr lang="ru-RU" dirty="0" smtClean="0"/>
              <a:t>Помощь в подаче заявления на загранпаспорт! Абсолютно бесплатно!</a:t>
            </a:r>
          </a:p>
          <a:p>
            <a:r>
              <a:rPr lang="ru-RU" dirty="0" smtClean="0"/>
              <a:t>Оказываем бесплатные консультации:</a:t>
            </a:r>
          </a:p>
          <a:p>
            <a:r>
              <a:rPr lang="ru-RU" dirty="0" smtClean="0"/>
              <a:t>при подаче заявления на загранпаспорт!</a:t>
            </a:r>
          </a:p>
          <a:p>
            <a:r>
              <a:rPr lang="ru-RU" dirty="0" smtClean="0"/>
              <a:t>выявлении налоговой задолженности,</a:t>
            </a:r>
          </a:p>
          <a:p>
            <a:r>
              <a:rPr lang="ru-RU" dirty="0" smtClean="0"/>
              <a:t>оплате коммунальных услуг</a:t>
            </a:r>
          </a:p>
          <a:p>
            <a:r>
              <a:rPr lang="ru-RU" dirty="0" smtClean="0"/>
              <a:t>и множеству других вопросов!</a:t>
            </a:r>
          </a:p>
          <a:p>
            <a:r>
              <a:rPr lang="ru-RU" dirty="0" smtClean="0"/>
              <a:t>Приходите! Мы вас ждем!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Управленческие, законодательные и организационные решения катастрофически отстают от реальностей библиотечной деятельности, которая меняется стремительно.</a:t>
            </a:r>
          </a:p>
          <a:p>
            <a:r>
              <a:rPr lang="ru-RU" dirty="0" smtClean="0"/>
              <a:t>обеспечение подпиской на аналитические инструменты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EFEBA-2A3F-4867-97A6-558ED589C90E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8456E9-8EEE-4F19-935D-1483C6738E58}" type="slidenum">
              <a:rPr lang="ru-RU" smtClean="0"/>
              <a:pPr/>
              <a:t>32</a:t>
            </a:fld>
            <a:endParaRPr lang="ru-RU" smtClean="0"/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30288" y="600075"/>
            <a:ext cx="4797425" cy="3598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CC5F2-89A9-47C9-9509-7EC813FED9BC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7C96E-4885-463F-8BC8-809BF5113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60A9F-6680-494D-9DDB-BF7B0090E874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6F9FE-8A3F-473B-B842-8CCE640ED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807B4-7C80-4238-8BB3-6F71352EBDE4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1A129-7718-429F-8326-E2264DA8E3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92553-9ACA-4FF7-8489-562FCFAEB123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BCDB5-3ABD-4011-B469-65FB6CBCE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E06FA-2EFF-460D-A53A-065473A7B3E3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A7C7E-86F8-46FE-8391-3637B72388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A6223-7878-4330-9A48-6E8100AB78C5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82C01-BBAB-487B-A2B7-606BD0DFBE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09767-9859-429C-8300-E05380D6921B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73144-F9E2-4BF9-9A34-2D3CB6F56D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FC7A9-E865-46DE-83FD-473FB6205FCE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EAD0C-A122-46D6-9F0D-1A8679A8B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oriz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E8CA2-9BAD-4A47-BF74-D5203A6A5F5C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79389-A2DC-4EA4-996C-356F8D9C4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2759E-DB86-400A-9FD6-07492B236724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C6ABA-C5CC-4EB0-9169-56BA2A83F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74DD-BE94-4FF5-A888-1F81752AD0DF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60E06-CF3F-4253-A27F-E374BB362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F2C3598-64B0-4BC7-88C6-B505CBDB9BE4}" type="datetimeFigureOut">
              <a:rPr lang="ru-RU"/>
              <a:pPr>
                <a:defRPr/>
              </a:pPr>
              <a:t>19.11.2013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C83D075-36A7-44C9-A785-7F50B9E546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58" r:id="rId1"/>
    <p:sldLayoutId id="2147484350" r:id="rId2"/>
    <p:sldLayoutId id="2147484359" r:id="rId3"/>
    <p:sldLayoutId id="2147484351" r:id="rId4"/>
    <p:sldLayoutId id="2147484352" r:id="rId5"/>
    <p:sldLayoutId id="2147484353" r:id="rId6"/>
    <p:sldLayoutId id="2147484354" r:id="rId7"/>
    <p:sldLayoutId id="2147484355" r:id="rId8"/>
    <p:sldLayoutId id="2147484360" r:id="rId9"/>
    <p:sldLayoutId id="2147484356" r:id="rId10"/>
    <p:sldLayoutId id="21474843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ro-books.ru/sitearticles/1208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nleihe.net/" TargetMode="External"/><Relationship Id="rId7" Type="http://schemas.openxmlformats.org/officeDocument/2006/relationships/hyperlink" Target="http://www.bookmate.ru/" TargetMode="External"/><Relationship Id="rId2" Type="http://schemas.openxmlformats.org/officeDocument/2006/relationships/hyperlink" Target="http://overdriv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tres.ru/" TargetMode="External"/><Relationship Id="rId5" Type="http://schemas.openxmlformats.org/officeDocument/2006/relationships/hyperlink" Target="http://ereolen.dk/" TargetMode="External"/><Relationship Id="rId4" Type="http://schemas.openxmlformats.org/officeDocument/2006/relationships/hyperlink" Target="http://numilog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63" y="4000500"/>
            <a:ext cx="7056437" cy="2139950"/>
          </a:xfrm>
        </p:spPr>
        <p:txBody>
          <a:bodyPr>
            <a:noAutofit/>
          </a:bodyPr>
          <a:lstStyle/>
          <a:p>
            <a:r>
              <a:rPr lang="ru-RU" sz="2400" dirty="0" smtClean="0"/>
              <a:t>Белорусский Государственный Университет Культуры и Искусств</a:t>
            </a:r>
          </a:p>
          <a:p>
            <a:r>
              <a:rPr lang="ru-RU" sz="2000" dirty="0" smtClean="0"/>
              <a:t>Республика Беларусь, г. Минск,  19 ноября</a:t>
            </a:r>
            <a:r>
              <a:rPr lang="en-US" sz="2000" dirty="0" smtClean="0"/>
              <a:t> </a:t>
            </a:r>
            <a:r>
              <a:rPr lang="ru-RU" sz="2000" dirty="0" smtClean="0"/>
              <a:t> 2013 года</a:t>
            </a:r>
            <a:endParaRPr lang="ru-RU" sz="2000" dirty="0"/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42938" y="642938"/>
            <a:ext cx="7815262" cy="27146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Ценность  библиотек и в цифровой среде</a:t>
            </a:r>
            <a:endParaRPr lang="ru-RU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Объект 8" descr="Library Systems &amp; Services, LLC. - Google Chrome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/>
          </a:blip>
          <a:srcRect l="46066" t="22002" r="7269" b="11558"/>
          <a:stretch/>
        </p:blipFill>
        <p:spPr bwMode="auto">
          <a:xfrm>
            <a:off x="461963" y="1757363"/>
            <a:ext cx="3749675" cy="40338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Объект 6" descr="FEATURE: The Decline and Fall of the Library Empire - Google Chrome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/>
          </a:blip>
          <a:srcRect l="18997" t="13290" r="19714" b="2431"/>
          <a:stretch>
            <a:fillRect/>
          </a:stretch>
        </p:blipFill>
        <p:spPr bwMode="auto">
          <a:xfrm>
            <a:off x="4716463" y="1773238"/>
            <a:ext cx="3859212" cy="4008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9248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Закат и падение империи библиотек…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748218" cy="4114800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defRPr/>
            </a:pPr>
            <a:r>
              <a:rPr lang="ru-RU" sz="2400" dirty="0" smtClean="0"/>
              <a:t>Трансформация информационного массива в </a:t>
            </a:r>
            <a:r>
              <a:rPr lang="ru-RU" sz="2400" b="1" dirty="0" smtClean="0"/>
              <a:t>цифровую форму </a:t>
            </a:r>
            <a:r>
              <a:rPr lang="ru-RU" sz="2400" dirty="0" smtClean="0"/>
              <a:t>привела к глобальным изменениям</a:t>
            </a:r>
            <a:r>
              <a:rPr lang="ru-RU" sz="2400" b="1" dirty="0" smtClean="0"/>
              <a:t> </a:t>
            </a:r>
            <a:r>
              <a:rPr lang="ru-RU" sz="2400" dirty="0" smtClean="0"/>
              <a:t>всей системы информационных коммуникаций.</a:t>
            </a:r>
          </a:p>
          <a:p>
            <a:pPr eaLnBrk="1" fontAlgn="auto" hangingPunct="1">
              <a:defRPr/>
            </a:pPr>
            <a:r>
              <a:rPr lang="ru-RU" sz="2400" dirty="0" smtClean="0"/>
              <a:t>В Интернет в бесплатном круглосуточном доступе представлены гигантские объемы данных: ежедневные новости и кулинарные рецепты, результаты спортивных состязаний и классические произведения художественной литературы, периодические издания, справочники и словари, репродукции произведений живописи, музыкальные произведения и кинофильмы.</a:t>
            </a:r>
          </a:p>
          <a:p>
            <a:pPr eaLnBrk="1" fontAlgn="auto" hangingPunct="1">
              <a:defRPr/>
            </a:pPr>
            <a:endParaRPr lang="ru-RU" dirty="0" smtClean="0"/>
          </a:p>
        </p:txBody>
      </p:sp>
      <p:pic>
        <p:nvPicPr>
          <p:cNvPr id="5" name="Содержимое 4" descr="Cancelled Librarian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5500694" y="982121"/>
            <a:ext cx="2143140" cy="4914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Причины кризисного положения библиотек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7929562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 читателей появилась альтернатива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28625" y="1571625"/>
            <a:ext cx="8229600" cy="4525963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Сеть создала качественно более высокие возможности для профессионального информационного обслуживания: отсутствие расстояний, доступ в режиме </a:t>
            </a:r>
            <a:r>
              <a:rPr lang="en-US" sz="2400" dirty="0" smtClean="0"/>
              <a:t>24/</a:t>
            </a:r>
            <a:r>
              <a:rPr lang="ru-RU" sz="2400" dirty="0" smtClean="0"/>
              <a:t>7, непрекращающееся ни на секунду пополнение массива данных.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Открывшимися возможностями не замедлили воспользоваться как различные </a:t>
            </a:r>
            <a:r>
              <a:rPr lang="ru-RU" sz="2400" dirty="0" err="1" smtClean="0"/>
              <a:t>бизнес-структуры</a:t>
            </a:r>
            <a:r>
              <a:rPr lang="ru-RU" sz="2400" dirty="0" smtClean="0"/>
              <a:t>, так и отдельные граждане. В числе конкурентов библиотек бесплатные </a:t>
            </a:r>
            <a:r>
              <a:rPr lang="ru-RU" sz="2400" dirty="0" err="1" smtClean="0"/>
              <a:t>Интернет-коллекции</a:t>
            </a:r>
            <a:r>
              <a:rPr lang="ru-RU" sz="2400" dirty="0" smtClean="0"/>
              <a:t>, научные </a:t>
            </a:r>
            <a:r>
              <a:rPr lang="ru-RU" sz="2400" dirty="0" err="1" smtClean="0"/>
              <a:t>репозитории</a:t>
            </a:r>
            <a:r>
              <a:rPr lang="ru-RU" sz="2400" dirty="0" smtClean="0"/>
              <a:t> (архивы), проекты информационных </a:t>
            </a:r>
            <a:r>
              <a:rPr lang="ru-RU" sz="2400" dirty="0" err="1" smtClean="0"/>
              <a:t>Интернет-гигантов</a:t>
            </a:r>
            <a:r>
              <a:rPr lang="ru-RU" sz="2400" dirty="0" smtClean="0"/>
              <a:t>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dirty="0" smtClean="0"/>
              <a:t>Библиотеки,  утратив монополию на информационное обслуживание, </a:t>
            </a:r>
            <a:r>
              <a:rPr lang="ru-RU" sz="2400" b="1" dirty="0" smtClean="0"/>
              <a:t>утратили уникальность предоставляемых услуг.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/>
          </p:cNvSpPr>
          <p:nvPr>
            <p:ph type="title"/>
          </p:nvPr>
        </p:nvSpPr>
        <p:spPr>
          <a:xfrm>
            <a:off x="468313" y="404813"/>
            <a:ext cx="8158162" cy="49291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И одновременно – глобальное изменение </a:t>
            </a:r>
            <a:r>
              <a:rPr lang="ru-RU" sz="4000" b="1" dirty="0" smtClean="0">
                <a:latin typeface="Arial" charset="0"/>
              </a:rPr>
              <a:t>способа чтения</a:t>
            </a: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: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b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На смену бумажному кодексу приходят электронные издания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357188"/>
            <a:ext cx="7858125" cy="928687"/>
          </a:xfrm>
        </p:spPr>
        <p:txBody>
          <a:bodyPr/>
          <a:lstStyle/>
          <a:p>
            <a:pPr>
              <a:defRPr/>
            </a:pPr>
            <a:r>
              <a:rPr lang="ru-RU" sz="3200" dirty="0" smtClean="0"/>
              <a:t>Читатель цифровой эпохи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29125" y="1714500"/>
            <a:ext cx="4103688" cy="3857625"/>
          </a:xfrm>
        </p:spPr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200" dirty="0" smtClean="0"/>
              <a:t>Пользователь, оснащенный индивидуальным устройством для мобильного доступа ко всему разнообразию </a:t>
            </a:r>
            <a:r>
              <a:rPr lang="ru-RU" sz="2200" dirty="0"/>
              <a:t> </a:t>
            </a:r>
            <a:r>
              <a:rPr lang="ru-RU" sz="2200" dirty="0" smtClean="0"/>
              <a:t>цифровых информационных ресурсов.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200" dirty="0" smtClean="0"/>
              <a:t>Единственная проблема – получение бесплатного доступа к закрытой (платной) части контентного наполнения Сети. </a:t>
            </a:r>
            <a:endParaRPr lang="ru-RU" sz="2200" dirty="0"/>
          </a:p>
        </p:txBody>
      </p:sp>
      <p:pic>
        <p:nvPicPr>
          <p:cNvPr id="10245" name="Picture 5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 l="17795" t="19162" r="42847" b="10438"/>
          <a:stretch>
            <a:fillRect/>
          </a:stretch>
        </p:blipFill>
        <p:spPr bwMode="auto">
          <a:xfrm>
            <a:off x="500034" y="1785926"/>
            <a:ext cx="3500462" cy="3786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479425" y="0"/>
            <a:ext cx="8229600" cy="10668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Издательский тренд - подгонка изданий под функционал «планшетников»</a:t>
            </a:r>
          </a:p>
        </p:txBody>
      </p:sp>
      <p:sp>
        <p:nvSpPr>
          <p:cNvPr id="16387" name="Rectangle 3"/>
          <p:cNvSpPr>
            <a:spLocks noGrp="1"/>
          </p:cNvSpPr>
          <p:nvPr>
            <p:ph sz="quarter" idx="13"/>
          </p:nvPr>
        </p:nvSpPr>
        <p:spPr>
          <a:xfrm>
            <a:off x="357188" y="1000125"/>
            <a:ext cx="8229600" cy="4937125"/>
          </a:xfrm>
        </p:spPr>
        <p:txBody>
          <a:bodyPr/>
          <a:lstStyle/>
          <a:p>
            <a:pPr eaLnBrk="1" fontAlgn="auto" hangingPunct="1">
              <a:buFont typeface="Georgia" pitchFamily="18" charset="0"/>
              <a:buNone/>
              <a:defRPr/>
            </a:pPr>
            <a:endParaRPr lang="ru-RU" dirty="0" smtClean="0"/>
          </a:p>
        </p:txBody>
      </p:sp>
      <p:pic>
        <p:nvPicPr>
          <p:cNvPr id="12292" name="Picture 4" descr="iPad_World_book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395536" y="1340767"/>
            <a:ext cx="8321675" cy="4714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Мировая статистика книжного рынка 2012 года (</a:t>
            </a:r>
            <a:r>
              <a:rPr lang="en-US" dirty="0" smtClean="0"/>
              <a:t>I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57200" y="1600200"/>
            <a:ext cx="8472518" cy="48291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/>
              <a:t>Совокупный объем мирового электронного книжного рынка в 2012 г. составил в пересчете на евро более 3,5 млрд.</a:t>
            </a:r>
            <a:endParaRPr lang="en-US" sz="2400" dirty="0" smtClean="0"/>
          </a:p>
          <a:p>
            <a:r>
              <a:rPr lang="ru-RU" sz="2400" dirty="0" smtClean="0"/>
              <a:t>На самом развитом в мире – американском рынке е-книг (объем порядка 2,35 млрд. евро) доля </a:t>
            </a:r>
            <a:r>
              <a:rPr lang="ru-RU" sz="2400" i="1" dirty="0" smtClean="0"/>
              <a:t>проданных</a:t>
            </a:r>
            <a:r>
              <a:rPr lang="ru-RU" sz="2400" dirty="0" smtClean="0"/>
              <a:t> электронных изданий в совокупном национальном объеме книжного сбыта составила </a:t>
            </a:r>
            <a:r>
              <a:rPr lang="ru-RU" sz="2400" b="1" dirty="0" smtClean="0"/>
              <a:t>23,9%</a:t>
            </a:r>
            <a:r>
              <a:rPr lang="ru-RU" sz="2400" dirty="0" smtClean="0"/>
              <a:t>, а по физическому объему книжной продукции — около </a:t>
            </a:r>
            <a:r>
              <a:rPr lang="ru-RU" sz="2400" b="1" dirty="0" smtClean="0"/>
              <a:t>34%</a:t>
            </a:r>
            <a:r>
              <a:rPr lang="ru-RU" sz="2400" dirty="0" smtClean="0"/>
              <a:t>. Рост рынка электронных изданий в США в 2012 г. замедлился, составив «всего» </a:t>
            </a:r>
            <a:r>
              <a:rPr lang="ru-RU" sz="2400" b="1" dirty="0" smtClean="0"/>
              <a:t>32%</a:t>
            </a:r>
            <a:r>
              <a:rPr lang="ru-RU" sz="2400" dirty="0" smtClean="0"/>
              <a:t>.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Мировая статистика книжного рынка 2012 года (</a:t>
            </a:r>
            <a:r>
              <a:rPr lang="en-US" dirty="0" smtClean="0"/>
              <a:t>II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57200" y="1600200"/>
            <a:ext cx="8329642" cy="482919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r>
              <a:rPr lang="ru-RU" sz="4000" dirty="0" smtClean="0"/>
              <a:t>Темпы прироста рынка электронных изданий в европейских странах в 2012 году составили </a:t>
            </a:r>
            <a:r>
              <a:rPr lang="ru-RU" sz="4000" b="1" dirty="0" smtClean="0"/>
              <a:t>200%</a:t>
            </a:r>
            <a:r>
              <a:rPr lang="ru-RU" sz="4000" dirty="0" smtClean="0"/>
              <a:t>. </a:t>
            </a:r>
            <a:endParaRPr lang="en-US" sz="4000" dirty="0" smtClean="0"/>
          </a:p>
          <a:p>
            <a:r>
              <a:rPr lang="ru-RU" sz="4000" dirty="0" smtClean="0"/>
              <a:t>Лидером среди европейцев является Великобритания, где доля е-книг в структуре национального книжного рынка превысила </a:t>
            </a:r>
            <a:r>
              <a:rPr lang="ru-RU" sz="4000" b="1" dirty="0" smtClean="0"/>
              <a:t>14%</a:t>
            </a:r>
            <a:r>
              <a:rPr lang="ru-RU" sz="4000" dirty="0" smtClean="0"/>
              <a:t>.</a:t>
            </a:r>
            <a:endParaRPr lang="en-US" sz="4000" dirty="0" smtClean="0"/>
          </a:p>
          <a:p>
            <a:r>
              <a:rPr lang="ru-RU" sz="4000" dirty="0" smtClean="0"/>
              <a:t>По прогнозам, к 2015 году все развитые страны Европы достигнут этого уровня, а каждая пятая проданная в Европе книга будет электронной.</a:t>
            </a:r>
            <a:r>
              <a:rPr lang="en-US" sz="4000" dirty="0" smtClean="0"/>
              <a:t>*</a:t>
            </a:r>
            <a:r>
              <a:rPr lang="ru-RU" sz="4000" dirty="0" smtClean="0"/>
              <a:t> </a:t>
            </a:r>
            <a:endParaRPr lang="en-US" sz="4000" dirty="0" smtClean="0"/>
          </a:p>
          <a:p>
            <a:endParaRPr lang="en-US" sz="3800" dirty="0" smtClean="0"/>
          </a:p>
          <a:p>
            <a:pPr>
              <a:buNone/>
            </a:pPr>
            <a:r>
              <a:rPr lang="en-US" sz="3400" dirty="0" smtClean="0"/>
              <a:t>*</a:t>
            </a:r>
            <a:r>
              <a:rPr lang="ru-RU" sz="3400" dirty="0" smtClean="0"/>
              <a:t>(Мировой рынок е-книг: континентальный, пестрый, разный… – </a:t>
            </a:r>
            <a:r>
              <a:rPr lang="ru-RU" sz="3400" dirty="0" smtClean="0">
                <a:hlinkClick r:id="rId3"/>
              </a:rPr>
              <a:t>http://pro-books.ru/sitearticles/12086</a:t>
            </a:r>
            <a:r>
              <a:rPr lang="ru-RU" sz="3400" dirty="0" smtClean="0"/>
              <a:t>).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График_названия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0" y="2143116"/>
            <a:ext cx="4572000" cy="2834336"/>
          </a:xfrm>
        </p:spPr>
      </p:pic>
      <p:pic>
        <p:nvPicPr>
          <p:cNvPr id="8" name="Содержимое 7" descr="График_тираж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143116"/>
            <a:ext cx="4512461" cy="2827538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Прогноз  развития  издательского дела в России (по данным РКП)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Новая реальность библиотечной деятельности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/>
              <a:t>На наших глазах сфера информационных коммуникаций переживает революцию: </a:t>
            </a:r>
          </a:p>
          <a:p>
            <a:pPr lvl="1"/>
            <a:r>
              <a:rPr lang="ru-RU" sz="2400" dirty="0" smtClean="0"/>
              <a:t>печатные материалы, еще вчера составлявшие незыблемую основу фондов библиотек и фундамент её тысячелетней деятельности, пользуются все меньшим спросом; </a:t>
            </a:r>
          </a:p>
          <a:p>
            <a:pPr lvl="1"/>
            <a:r>
              <a:rPr lang="ru-RU" sz="2400" dirty="0" smtClean="0"/>
              <a:t>новые модели обращения набирающего все большее распространение цифрового информационного контента только формируются.</a:t>
            </a:r>
          </a:p>
        </p:txBody>
      </p:sp>
    </p:spTree>
    <p:extLst>
      <p:ext uri="{BB962C8B-B14F-4D97-AF65-F5344CB8AC3E}">
        <p14:creationId xmlns="" xmlns:p14="http://schemas.microsoft.com/office/powerpoint/2010/main" val="320793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Резюме: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dirty="0" smtClean="0"/>
              <a:t>Исходная причина кризисного положения библиотек – смена  цивилизационной ступени человечества: на смену аналоговому обществу приходит цифровое. Это – то главное, что предопределяет изменение требований ко всем общественным институтам, включая, библиотеки.</a:t>
            </a:r>
          </a:p>
          <a:p>
            <a:r>
              <a:rPr lang="ru-RU" sz="2400" dirty="0"/>
              <a:t>Действия </a:t>
            </a:r>
            <a:r>
              <a:rPr lang="ru-RU" sz="2400" dirty="0" smtClean="0"/>
              <a:t>власти </a:t>
            </a:r>
            <a:r>
              <a:rPr lang="ru-RU" sz="2400" b="1" dirty="0"/>
              <a:t>вторичны</a:t>
            </a:r>
            <a:r>
              <a:rPr lang="ru-RU" sz="2400" dirty="0"/>
              <a:t> по отношению к объективным факторам, понижающим значение библиотек в жизни общества.</a:t>
            </a:r>
          </a:p>
          <a:p>
            <a:r>
              <a:rPr lang="ru-RU" sz="2400" dirty="0" smtClean="0"/>
              <a:t>Деятельность библиотек сегодня строится, главным образом, на удовлетворении потребностей вчерашнего дня,  в то время как вновь возникающие потребности не осознаются или игнорируются.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15370" cy="392909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Чтобы выжить, библиотекам необходимо Интегрироваться в цифровую среду, приведя предоставляемые услуги в соответствие с потребностями цифрового общества.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Ключевые направления интеграции в систему цифровых коммуникаций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/>
              <a:t>Вхождение в систему обращения цифрового контента в качестве её неотъемлемого звена.</a:t>
            </a:r>
          </a:p>
          <a:p>
            <a:r>
              <a:rPr lang="ru-RU" sz="2400" dirty="0" smtClean="0"/>
              <a:t>Принятие на себя роли авторитетного эксперта-консультанта при работе с любыми видами информационных ресурсов.</a:t>
            </a:r>
          </a:p>
          <a:p>
            <a:r>
              <a:rPr lang="ru-RU" sz="2400" dirty="0" smtClean="0"/>
              <a:t>Предложение факультативных услуг, максимально востребованных именно в цифровом обществе.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Манифест обворованных авторов</a:t>
            </a:r>
            <a:endParaRPr lang="ru-RU" dirty="0"/>
          </a:p>
        </p:txBody>
      </p:sp>
      <p:pic>
        <p:nvPicPr>
          <p:cNvPr id="4" name="Читай легально_ Авторы против пиратства_.wmv">
            <a:hlinkClick r:id="" action="ppaction://media"/>
          </p:cNvPr>
          <p:cNvPicPr>
            <a:picLocks noGrp="1" noChangeAspect="1"/>
          </p:cNvPicPr>
          <p:nvPr>
            <p:ph sz="quarter" idx="4294967295"/>
            <a:videoFile r:link="rId1"/>
            <p:extLst>
              <p:ext uri="{DAA4B4D4-6D71-4841-9C94-3DE7FCFB9230}">
                <p14:media xmlns="" xmlns:p14="http://schemas.microsoft.com/office/powerpoint/2010/main" r:embed="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693738" y="1600200"/>
            <a:ext cx="7991475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чем здесь библиотеки?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/>
              <a:t>Они – ответ на чаяния правообладателей.</a:t>
            </a:r>
          </a:p>
          <a:p>
            <a:r>
              <a:rPr lang="ru-RU" sz="2400" dirty="0" smtClean="0"/>
              <a:t>Они – необходимое звено в системе коммуникаций, обеспечивающее гражданам  бесплатный доступ к интеллектуальным продуктам,  а правообладателям – оплату их труда.</a:t>
            </a:r>
          </a:p>
          <a:p>
            <a:r>
              <a:rPr lang="ru-RU" sz="2400" dirty="0" smtClean="0"/>
              <a:t>Они – в значительной степени – залог дальнейшего поступательного развития сферы производства продуктов интеллектуального труда.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5143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В цифровой среде главная функция библиотек – обеспечение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бесплатного</a:t>
            </a:r>
            <a:r>
              <a:rPr lang="ru-RU" sz="3200" dirty="0" smtClean="0"/>
              <a:t> доступа к платной части информационного массива. Библиотеки должны стать –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каналом бесплатного распространения любых видов интеллектуальных продуктов в цифровой форме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(издания, </a:t>
            </a:r>
            <a:r>
              <a:rPr lang="ru-RU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аудио-видеоконтент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игры и т.д.).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318530" cy="120965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Формирование инфраструктуры цифрового библиотечного обслуживания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28596" y="1571612"/>
            <a:ext cx="8401050" cy="49244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800" dirty="0" smtClean="0"/>
              <a:t>Техническая реализация обращения электронного контента  через библиотеки требует создания специальных центров электронного комплектования или «электронных коллекторов».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800" dirty="0" smtClean="0"/>
              <a:t>Ключевые функции «коллекторов»: </a:t>
            </a:r>
          </a:p>
          <a:p>
            <a:pPr lvl="1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приобретение у правообладателей контента (самих источников) и лицензий на пользование ими;</a:t>
            </a:r>
          </a:p>
          <a:p>
            <a:pPr lvl="1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техническая реализация процесса обращения цифровых ресурсов в библиотеках. </a:t>
            </a:r>
          </a:p>
          <a:p>
            <a:pPr eaLnBrk="1" fontAlgn="auto" hangingPunct="1">
              <a:buFont typeface="Arial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Задачи электронных коллекторов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642910" y="1500174"/>
            <a:ext cx="8286808" cy="41434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Именно «коллекторы», а не сами библиотеки осуществляют техническое обслуживание цифровой составляющей фонда.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Коллекторы размещают на серверах приобретенные материалы, которые читатели библиотек удаленно или при личном посещении выгружают для воспроизведения на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собственных</a:t>
            </a:r>
            <a:r>
              <a:rPr lang="ru-RU" sz="2000" dirty="0" smtClean="0"/>
              <a:t> устройствах.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Функции специализированного ПО: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идентификация читателя;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генерация защищенной копии файла;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сопоставление числа лицензий на приобретенные библиотекой источники с числом читателей, которые могут одновременно получить к ним доступ;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контроль истечения времени пользования ресурсом;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000" dirty="0" smtClean="0"/>
              <a:t>возможность поставщикам контента самостоятельно загружать свою продукцию на сервер.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000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571500" y="0"/>
            <a:ext cx="8286780" cy="114298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Примеры электронных коллекторов: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67544" y="1484784"/>
            <a:ext cx="8229600" cy="49371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/>
              <a:t>Зарубежные действующие: </a:t>
            </a:r>
          </a:p>
          <a:p>
            <a:pPr marL="674370" lvl="1" indent="-274320">
              <a:buFont typeface="Wingdings" pitchFamily="2" charset="2"/>
              <a:buChar char="Ø"/>
              <a:defRPr/>
            </a:pPr>
            <a:r>
              <a:rPr lang="en-US" sz="2000" b="1" dirty="0" err="1" smtClean="0"/>
              <a:t>OverDrive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en-US" sz="2000" dirty="0" smtClean="0">
                <a:hlinkClick r:id="rId2"/>
              </a:rPr>
              <a:t>overdrive.com</a:t>
            </a:r>
            <a:r>
              <a:rPr lang="ru-RU" sz="2000" dirty="0" smtClean="0"/>
              <a:t>) –  США; </a:t>
            </a:r>
          </a:p>
          <a:p>
            <a:pPr marL="674370" lvl="1" indent="-274320">
              <a:buFont typeface="Wingdings" pitchFamily="2" charset="2"/>
              <a:buChar char="Ø"/>
              <a:defRPr/>
            </a:pPr>
            <a:r>
              <a:rPr lang="en-US" sz="2000" b="1" dirty="0" err="1" smtClean="0"/>
              <a:t>Onleihe</a:t>
            </a:r>
            <a:r>
              <a:rPr lang="ru-RU" sz="2000" dirty="0" smtClean="0"/>
              <a:t> (</a:t>
            </a:r>
            <a:r>
              <a:rPr lang="en-US" sz="2000" dirty="0" smtClean="0">
                <a:hlinkClick r:id="rId3"/>
              </a:rPr>
              <a:t>onleihe.net</a:t>
            </a:r>
            <a:r>
              <a:rPr lang="ru-RU" sz="2000" dirty="0" smtClean="0"/>
              <a:t>) – Германия;</a:t>
            </a:r>
          </a:p>
          <a:p>
            <a:pPr marL="674370" lvl="1" indent="-274320">
              <a:buFont typeface="Wingdings" pitchFamily="2" charset="2"/>
              <a:buChar char="Ø"/>
              <a:defRPr/>
            </a:pPr>
            <a:r>
              <a:rPr lang="en-US" sz="2000" b="1" dirty="0" err="1" smtClean="0"/>
              <a:t>NumiLog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en-US" sz="2000" dirty="0" smtClean="0">
                <a:hlinkClick r:id="rId4"/>
              </a:rPr>
              <a:t>numilog.com</a:t>
            </a:r>
            <a:r>
              <a:rPr lang="ru-RU" sz="2000" dirty="0" smtClean="0"/>
              <a:t>) – Франция;</a:t>
            </a:r>
          </a:p>
          <a:p>
            <a:pPr marL="674370" lvl="1" indent="-274320">
              <a:buFont typeface="Wingdings" pitchFamily="2" charset="2"/>
              <a:buChar char="Ø"/>
              <a:defRPr/>
            </a:pPr>
            <a:r>
              <a:rPr lang="en-US" sz="2000" b="1" dirty="0" err="1" smtClean="0"/>
              <a:t>eReolen</a:t>
            </a:r>
            <a:r>
              <a:rPr lang="ru-RU" sz="2000" b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smtClean="0">
                <a:hlinkClick r:id="rId5"/>
              </a:rPr>
              <a:t>ereolen.dk</a:t>
            </a:r>
            <a:r>
              <a:rPr lang="en-US" sz="2000" dirty="0" smtClean="0"/>
              <a:t>) </a:t>
            </a:r>
            <a:r>
              <a:rPr lang="ru-RU" sz="2000" dirty="0" smtClean="0"/>
              <a:t>–</a:t>
            </a:r>
            <a:r>
              <a:rPr lang="en-US" sz="2000" dirty="0" smtClean="0"/>
              <a:t> </a:t>
            </a:r>
            <a:r>
              <a:rPr lang="ru-RU" sz="2000" dirty="0" smtClean="0"/>
              <a:t>Дания.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/>
              <a:t>Российские «экспериментальные»: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ru-RU" sz="2000" b="1" dirty="0" err="1" smtClean="0"/>
              <a:t>Литрес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en-US" sz="2000" dirty="0" smtClean="0">
                <a:hlinkClick r:id="rId6"/>
              </a:rPr>
              <a:t>litres.ru</a:t>
            </a:r>
            <a:r>
              <a:rPr lang="ru-RU" sz="2000" dirty="0" smtClean="0"/>
              <a:t>)</a:t>
            </a:r>
            <a:r>
              <a:rPr lang="en-US" sz="2000" dirty="0" smtClean="0"/>
              <a:t>  –</a:t>
            </a:r>
            <a:r>
              <a:rPr lang="ru-RU" sz="2000" dirty="0" smtClean="0"/>
              <a:t>  с 2012 года проводит апробацию удаленной выдачи электронных изданий  читателям библиотек различных городов России.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000" b="1" dirty="0" err="1" smtClean="0"/>
              <a:t>Bookmate</a:t>
            </a:r>
            <a:r>
              <a:rPr lang="en-US" sz="2000" b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smtClean="0">
                <a:hlinkClick r:id="rId7"/>
              </a:rPr>
              <a:t>bookmate.ru</a:t>
            </a:r>
            <a:r>
              <a:rPr lang="en-US" sz="2000" dirty="0" smtClean="0"/>
              <a:t>) –</a:t>
            </a:r>
            <a:r>
              <a:rPr lang="ru-RU" sz="2000" dirty="0" smtClean="0"/>
              <a:t> </a:t>
            </a:r>
            <a:r>
              <a:rPr lang="en-US" sz="2000" dirty="0" smtClean="0"/>
              <a:t>c 2013 </a:t>
            </a:r>
            <a:r>
              <a:rPr lang="ru-RU" sz="2000" dirty="0" smtClean="0"/>
              <a:t>года ведет переговоры о возможности удаленной выдачи электронных изданий  читателям общедоступных библиотек Москвы.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Рекламный ролик </a:t>
            </a:r>
            <a:r>
              <a:rPr lang="ru-RU" dirty="0" err="1" smtClean="0"/>
              <a:t>Литрес</a:t>
            </a:r>
            <a:r>
              <a:rPr lang="ru-RU" dirty="0" smtClean="0"/>
              <a:t> для библиотек</a:t>
            </a:r>
            <a:endParaRPr lang="ru-RU" dirty="0"/>
          </a:p>
        </p:txBody>
      </p:sp>
      <p:pic>
        <p:nvPicPr>
          <p:cNvPr id="4" name="ЛитРес_ Библиотека.mp4">
            <a:hlinkClick r:id="" action="ppaction://media"/>
          </p:cNvPr>
          <p:cNvPicPr>
            <a:picLocks noGrp="1" noChangeAspect="1"/>
          </p:cNvPicPr>
          <p:nvPr>
            <p:ph sz="quarter" idx="4294967295"/>
            <a:videoFile r:link="rId1"/>
            <p:extLst>
              <p:ext uri="{DAA4B4D4-6D71-4841-9C94-3DE7FCFB9230}">
                <p14:media xmlns="" xmlns:p14="http://schemas.microsoft.com/office/powerpoint/2010/main" r:embed="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693738" y="1600200"/>
            <a:ext cx="7991475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Факультативные направления информационной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 грамотность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</a:t>
            </a:r>
            <a:r>
              <a:rPr lang="ru-RU" sz="2400" b="1" dirty="0" smtClean="0"/>
              <a:t>. </a:t>
            </a:r>
            <a:r>
              <a:rPr lang="ru-RU" sz="2400" dirty="0" smtClean="0"/>
              <a:t>Нынешние возможности информационной инфраструктуры снимают проблему доступности информации, но создают проблему </a:t>
            </a:r>
            <a:r>
              <a:rPr lang="ru-RU" sz="2400" i="1" dirty="0" smtClean="0"/>
              <a:t>оценки качества </a:t>
            </a:r>
            <a:r>
              <a:rPr lang="ru-RU" sz="2400" dirty="0" smtClean="0"/>
              <a:t>данных. Крайне важной становится способность индивидуума распознавать предвзятости и вычленять наиболее содержательно богатые источники. Должно сформироваться новое направление в обучении - противодействие манипулированию  сознанием.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Интеллектуальный досуг (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эдьютэймент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 </a:t>
            </a:r>
            <a:r>
              <a:rPr lang="ru-RU" sz="2400" dirty="0" smtClean="0"/>
              <a:t>Превращение библиотек в места реализации творческой активности обслуживаемой аудитории (лекции, дискуссии, клубы и т.д.).</a:t>
            </a:r>
            <a:endParaRPr lang="ru-RU" sz="24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Информационная грамотность: </a:t>
            </a:r>
            <a:r>
              <a:rPr lang="ru-RU" b="1" smtClean="0"/>
              <a:t>консультирование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611560" y="1916832"/>
            <a:ext cx="8064896" cy="4536504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Консультирование пользователей при непосредственной работе с цифровыми информационными массивами.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В ситуации перепроизводства информации найти информацию не сложно. Задача библиотек  – обеспечивать оценку найденных или искомых пользователем данных с тем, чтобы предоставлять читателям лучшее, а не первое попавшееся.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Важное отдельное направление – оказание консультативной помощи при работе с ресурсами </a:t>
            </a:r>
            <a:r>
              <a:rPr lang="ru-RU" sz="2400" i="1" dirty="0" smtClean="0"/>
              <a:t>электронного правительства</a:t>
            </a:r>
            <a:r>
              <a:rPr lang="ru-RU" sz="2400" dirty="0" smtClean="0"/>
              <a:t> всех уровней.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Информационная грамотность: </a:t>
            </a:r>
            <a:br>
              <a:rPr lang="ru-RU" dirty="0" smtClean="0"/>
            </a:br>
            <a:r>
              <a:rPr lang="ru-RU" b="1" dirty="0" smtClean="0"/>
              <a:t>обучение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539552" y="1844824"/>
            <a:ext cx="79248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Реализация комплексных образовательных программ, охватывающих полный спектр работы с информацией в любых формах и видах. Для детей и подростков особо актуальны курсы по информационной безопасности и пониманию всей системы информационных коммуникаций.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Серьезный подход к образовательной деятельности требует официального оформления данного направления в качестве составляющей работы библиотек (процедуры лицензирования, сертификации преподавателей, утверждение учебных программ и, конечно, изменение уставов и показателей работы библиотек).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Интеллектуальный досуг (</a:t>
            </a:r>
            <a:r>
              <a:rPr lang="ru-RU" dirty="0" err="1" smtClean="0"/>
              <a:t>эдьютэймент</a:t>
            </a:r>
            <a:r>
              <a:rPr lang="ru-RU" dirty="0" smtClean="0"/>
              <a:t>)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285720" y="1571612"/>
            <a:ext cx="8606190" cy="4584002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В цифровой среде, где все отчетливее проявляется дефицит живого человеческого общения библиотеки могут  позиционировать себя в качестве пространства для  интеллектуального досуга (</a:t>
            </a:r>
            <a:r>
              <a:rPr lang="ru-RU" sz="2400" dirty="0" err="1" smtClean="0"/>
              <a:t>эдьютэймента</a:t>
            </a:r>
            <a:r>
              <a:rPr lang="ru-RU" sz="2400" dirty="0" smtClean="0"/>
              <a:t>), который должен стать визитной карточкой библиотек.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Формы реализации творческой активности: дискуссионные клубы, литературные вечера, лекции по актуальной проблематике, интеллектуальные игры – все это может позиционироваться в качестве услуг, предоставляемых именно библиотеками.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Критерием  выработки специфического «библиотечного подчерка» в сфере досуга должно стать приобщение посетителей к познавательной деятельности. 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endParaRPr lang="ru-RU" sz="24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Помещения библиотек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8138864" cy="492514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sz="2800" dirty="0"/>
              <a:t>Пространство библиотек должно меняться вслед за изменением их </a:t>
            </a:r>
            <a:r>
              <a:rPr lang="ru-RU" sz="2800" dirty="0" smtClean="0"/>
              <a:t>задач: переход процессов информационной деятельности в виртуальную сферу ставит вопрос о назначении библиотечных помещений.</a:t>
            </a:r>
          </a:p>
          <a:p>
            <a:pPr>
              <a:defRPr/>
            </a:pPr>
            <a:r>
              <a:rPr lang="ru-RU" sz="2800" dirty="0" smtClean="0"/>
              <a:t>Чтобы люди ходили в библиотеку в ней </a:t>
            </a:r>
            <a:r>
              <a:rPr lang="ru-RU" sz="2800" b="1" dirty="0" smtClean="0"/>
              <a:t>должно </a:t>
            </a:r>
            <a:r>
              <a:rPr lang="ru-RU" sz="2800" b="1" dirty="0"/>
              <a:t>быть </a:t>
            </a:r>
            <a:r>
              <a:rPr lang="ru-RU" sz="2800" b="1" dirty="0" smtClean="0"/>
              <a:t>комфортнее, </a:t>
            </a:r>
            <a:r>
              <a:rPr lang="ru-RU" sz="2800" b="1" dirty="0"/>
              <a:t>чем </a:t>
            </a:r>
            <a:r>
              <a:rPr lang="ru-RU" sz="2800" b="1" dirty="0" smtClean="0"/>
              <a:t>дома</a:t>
            </a:r>
            <a:r>
              <a:rPr lang="ru-RU" sz="2800" dirty="0" smtClean="0"/>
              <a:t> (одним из показателей становится  </a:t>
            </a:r>
            <a:r>
              <a:rPr lang="ru-RU" sz="2800" dirty="0"/>
              <a:t>длительность </a:t>
            </a:r>
            <a:r>
              <a:rPr lang="ru-RU" sz="2800" dirty="0" smtClean="0"/>
              <a:t>посещения):</a:t>
            </a:r>
          </a:p>
          <a:p>
            <a:pPr lvl="1">
              <a:defRPr/>
            </a:pPr>
            <a:r>
              <a:rPr lang="ru-RU" sz="2400" dirty="0" err="1" smtClean="0"/>
              <a:t>Безбарьерность</a:t>
            </a:r>
            <a:r>
              <a:rPr lang="ru-RU" sz="2400" dirty="0" smtClean="0"/>
              <a:t> библиотечного пространства.</a:t>
            </a:r>
          </a:p>
          <a:p>
            <a:pPr lvl="1">
              <a:defRPr/>
            </a:pPr>
            <a:r>
              <a:rPr lang="ru-RU" sz="2400" dirty="0" smtClean="0"/>
              <a:t>Возможность быстрой трансформации пространства.</a:t>
            </a:r>
            <a:endParaRPr lang="ru-RU" sz="2400" dirty="0"/>
          </a:p>
          <a:p>
            <a:pPr>
              <a:defRPr/>
            </a:pPr>
            <a:r>
              <a:rPr lang="ru-RU" sz="2800" dirty="0" smtClean="0"/>
              <a:t>Библиотека </a:t>
            </a:r>
            <a:r>
              <a:rPr lang="ru-RU" sz="2800" dirty="0"/>
              <a:t>должна выйти за </a:t>
            </a:r>
            <a:r>
              <a:rPr lang="ru-RU" sz="2800" dirty="0" smtClean="0"/>
              <a:t>пределы своих стен: в парки и на детские площадки, в больницы и даже… тюрьмы.</a:t>
            </a:r>
            <a:endParaRPr lang="ru-RU" sz="2800" dirty="0"/>
          </a:p>
          <a:p>
            <a:pPr>
              <a:defRPr/>
            </a:pPr>
            <a:endParaRPr lang="ru-RU" sz="2800" dirty="0"/>
          </a:p>
          <a:p>
            <a:pPr eaLnBrk="1" fontAlgn="auto" hangingPunct="1">
              <a:buFont typeface="Arial" pitchFamily="34" charset="0"/>
              <a:buChar char="•"/>
              <a:defRPr/>
            </a:pPr>
            <a:endParaRPr lang="ru-RU" sz="28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Персонал библиотек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8138864" cy="4925144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ru-RU" sz="3400" dirty="0" smtClean="0"/>
              <a:t>Под </a:t>
            </a:r>
            <a:r>
              <a:rPr lang="ru-RU" sz="3400" dirty="0"/>
              <a:t>воздействием цифровых технологий </a:t>
            </a:r>
            <a:r>
              <a:rPr lang="ru-RU" sz="3400" dirty="0" smtClean="0"/>
              <a:t>меняются </a:t>
            </a:r>
            <a:r>
              <a:rPr lang="ru-RU" sz="3500" dirty="0"/>
              <a:t>производственные </a:t>
            </a:r>
            <a:r>
              <a:rPr lang="ru-RU" sz="3500" dirty="0" smtClean="0"/>
              <a:t>процессы:  уходят </a:t>
            </a:r>
            <a:r>
              <a:rPr lang="ru-RU" sz="3500" dirty="0"/>
              <a:t>в прошлое или кардинально сокращаются </a:t>
            </a:r>
            <a:r>
              <a:rPr lang="ru-RU" sz="3500" dirty="0" smtClean="0"/>
              <a:t>операции, </a:t>
            </a:r>
            <a:r>
              <a:rPr lang="ru-RU" sz="3500" dirty="0"/>
              <a:t>связанные с технической обработкой </a:t>
            </a:r>
            <a:r>
              <a:rPr lang="ru-RU" sz="3500" dirty="0" smtClean="0"/>
              <a:t>и обращением фонда, корпоративные возможности резко сокращают трудозатраты на комплектование </a:t>
            </a:r>
            <a:r>
              <a:rPr lang="ru-RU" sz="3500" dirty="0"/>
              <a:t>и </a:t>
            </a:r>
            <a:r>
              <a:rPr lang="ru-RU" sz="3500" dirty="0" smtClean="0"/>
              <a:t>каталогизацию. </a:t>
            </a:r>
            <a:r>
              <a:rPr lang="ru-RU" sz="3500" b="1" dirty="0" smtClean="0"/>
              <a:t>Сокращение </a:t>
            </a:r>
            <a:r>
              <a:rPr lang="ru-RU" sz="3500" b="1" dirty="0"/>
              <a:t>библиотекарей «аналогового </a:t>
            </a:r>
            <a:r>
              <a:rPr lang="ru-RU" sz="3500" b="1" dirty="0" smtClean="0"/>
              <a:t>типа»  неизбежно.</a:t>
            </a:r>
          </a:p>
          <a:p>
            <a:r>
              <a:rPr lang="ru-RU" sz="3500" dirty="0" smtClean="0"/>
              <a:t>Деятельность библиотек </a:t>
            </a:r>
            <a:r>
              <a:rPr lang="ru-RU" sz="3500" dirty="0"/>
              <a:t>становится намного более интеллектуальной. </a:t>
            </a:r>
            <a:r>
              <a:rPr lang="ru-RU" sz="3500" dirty="0" smtClean="0"/>
              <a:t>Соответственным образом должен меняться и персонал. За счет сокращение количества, будет повышаться качественный состав персонала и значительно расти заработная плата. </a:t>
            </a:r>
            <a:endParaRPr lang="ru-RU" sz="3500" dirty="0"/>
          </a:p>
          <a:p>
            <a:r>
              <a:rPr lang="ru-RU" sz="3500" dirty="0" smtClean="0"/>
              <a:t>Инструмент реализации «обогащения кадров» - тотальная  переаттестация библиотечных работников и кардинальное реформирование системы подготовки кадров.</a:t>
            </a:r>
            <a:endParaRPr lang="en-US" sz="3500" dirty="0"/>
          </a:p>
          <a:p>
            <a:endParaRPr lang="ru-RU" sz="2800" dirty="0"/>
          </a:p>
          <a:p>
            <a:pPr eaLnBrk="1" fontAlgn="auto" hangingPunct="1">
              <a:buFont typeface="Arial" pitchFamily="34" charset="0"/>
              <a:buChar char="•"/>
              <a:defRPr/>
            </a:pPr>
            <a:endParaRPr lang="ru-RU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8875129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Стратегические </a:t>
            </a:r>
            <a:r>
              <a:rPr lang="ru-RU"/>
              <a:t>задачи </a:t>
            </a:r>
            <a:r>
              <a:rPr lang="ru-RU" smtClean="0"/>
              <a:t> библиотечной </a:t>
            </a:r>
            <a:r>
              <a:rPr lang="ru-RU" dirty="0" smtClean="0"/>
              <a:t>отрасли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/>
              <a:t>Реформирование собственного сознания и создание жизнеспособного механизма выработки и принятия решений. </a:t>
            </a:r>
          </a:p>
          <a:p>
            <a:r>
              <a:rPr lang="ru-RU" sz="2400" dirty="0" smtClean="0"/>
              <a:t>Установление </a:t>
            </a:r>
            <a:r>
              <a:rPr lang="ru-RU" sz="2400" dirty="0"/>
              <a:t>тесных  контактов с сообществом правообладателей для выработки политики предоставления легального контента через библиотеки. Без реализации системы удаленного обращения цифрового контента через библиотеки у них нет  </a:t>
            </a:r>
            <a:r>
              <a:rPr lang="ru-RU" sz="2400" dirty="0" smtClean="0"/>
              <a:t>перспектив.</a:t>
            </a:r>
            <a:endParaRPr lang="ru-RU" sz="2400" dirty="0"/>
          </a:p>
          <a:p>
            <a:r>
              <a:rPr lang="ru-RU" sz="2400" dirty="0" smtClean="0"/>
              <a:t>Приведение законодательных, управленческих и организационных решений отрасли в соответствие с требованиями эпохи цифровых коммуникаций.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24672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Оптимизация сегодняшней работы </a:t>
            </a:r>
            <a:r>
              <a:rPr lang="ru-RU" dirty="0" smtClean="0"/>
              <a:t>библиотек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57200" y="1600200"/>
            <a:ext cx="8435280" cy="485313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3300" dirty="0" smtClean="0"/>
              <a:t>Оптимизация </a:t>
            </a:r>
            <a:r>
              <a:rPr lang="ru-RU" sz="3300" dirty="0" err="1" smtClean="0"/>
              <a:t>внутрибиблиотечных</a:t>
            </a:r>
            <a:r>
              <a:rPr lang="ru-RU" sz="3300" dirty="0" smtClean="0"/>
              <a:t> процессов: </a:t>
            </a:r>
          </a:p>
          <a:p>
            <a:pPr lvl="1"/>
            <a:r>
              <a:rPr lang="ru-RU" sz="2900" dirty="0"/>
              <a:t>перевод </a:t>
            </a:r>
            <a:r>
              <a:rPr lang="ru-RU" sz="2900" dirty="0" smtClean="0"/>
              <a:t>основного </a:t>
            </a:r>
            <a:r>
              <a:rPr lang="ru-RU" sz="2900" dirty="0"/>
              <a:t>фонда в открытый доступ; </a:t>
            </a:r>
          </a:p>
          <a:p>
            <a:pPr lvl="1"/>
            <a:r>
              <a:rPr lang="ru-RU" sz="2900" dirty="0"/>
              <a:t>реструктуризация пространства (ликвидация читаных залов, при создании удобных мест для индивидуальной или в групповой работы);</a:t>
            </a:r>
          </a:p>
          <a:p>
            <a:pPr lvl="1"/>
            <a:r>
              <a:rPr lang="ru-RU" sz="2900" dirty="0"/>
              <a:t>тотальная «</a:t>
            </a:r>
            <a:r>
              <a:rPr lang="ru-RU" sz="2900" dirty="0" err="1"/>
              <a:t>интернетизация</a:t>
            </a:r>
            <a:r>
              <a:rPr lang="ru-RU" sz="2900" dirty="0"/>
              <a:t>» всех библиотек (проводная и беспроводная).</a:t>
            </a:r>
          </a:p>
          <a:p>
            <a:pPr lvl="1"/>
            <a:r>
              <a:rPr lang="ru-RU" sz="2900" dirty="0" smtClean="0"/>
              <a:t>ликвидация утративших актуальность и оптимизация оставшихся элементов СБА;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3300" dirty="0" smtClean="0"/>
              <a:t>Проведение кампаний </a:t>
            </a:r>
            <a:r>
              <a:rPr lang="ru-RU" sz="3300" dirty="0"/>
              <a:t>(</a:t>
            </a:r>
            <a:r>
              <a:rPr lang="ru-RU" sz="3300" dirty="0" smtClean="0"/>
              <a:t>долговременных программ или разовых </a:t>
            </a:r>
            <a:r>
              <a:rPr lang="ru-RU" sz="3300" dirty="0"/>
              <a:t>акция) по приему даров от населения в виде книг с последующей сортировкой и распределением по </a:t>
            </a:r>
            <a:r>
              <a:rPr lang="ru-RU" sz="3300" dirty="0" smtClean="0"/>
              <a:t>нуждающимся в них библиотекам.</a:t>
            </a:r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Действовать, Опережая обыденное сознание…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251520" y="1600200"/>
            <a:ext cx="4534794" cy="475775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ru-RU" sz="2400" dirty="0" smtClean="0"/>
              <a:t>Пока общество </a:t>
            </a:r>
            <a:r>
              <a:rPr lang="ru-RU" sz="2400" dirty="0"/>
              <a:t>не </a:t>
            </a:r>
            <a:r>
              <a:rPr lang="ru-RU" sz="2400" dirty="0" smtClean="0"/>
              <a:t>в состоянии четко сформулировать что оно хотело бы получать от библиотек в новых условиях, это дает возможность библиотекам самим предложить обществу те услуги, о которых оно еще может быть и не догадывается.</a:t>
            </a:r>
            <a:endParaRPr lang="en-US" sz="2400" dirty="0" smtClean="0"/>
          </a:p>
          <a:p>
            <a:r>
              <a:rPr lang="ru-RU" sz="2400" dirty="0" smtClean="0"/>
              <a:t>В динамично меняющемся цифровом мире библиотекам необходимо действовать с постоянным опережением ситуации, предлагая сегодня то, что, возможно, в полной мере будет востребовано лишь завтра. </a:t>
            </a:r>
            <a:endParaRPr lang="ru-RU" sz="2400" dirty="0"/>
          </a:p>
        </p:txBody>
      </p:sp>
      <p:pic>
        <p:nvPicPr>
          <p:cNvPr id="7" name="Содержимое 6" descr="Popular Electronics_Jan_1975_Cover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072066" y="1428736"/>
            <a:ext cx="3286124" cy="4381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642938" y="285750"/>
            <a:ext cx="7924800" cy="7143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Цивилизационный</a:t>
            </a:r>
            <a:r>
              <a:rPr lang="ru-RU" dirty="0" smtClean="0"/>
              <a:t> скачок и библиотеки</a:t>
            </a:r>
          </a:p>
        </p:txBody>
      </p:sp>
      <p:sp>
        <p:nvSpPr>
          <p:cNvPr id="36867" name="Содержимое 2"/>
          <p:cNvSpPr>
            <a:spLocks noGrp="1"/>
          </p:cNvSpPr>
          <p:nvPr>
            <p:ph sz="quarter" idx="13"/>
          </p:nvPr>
        </p:nvSpPr>
        <p:spPr>
          <a:xfrm>
            <a:off x="571500" y="1214438"/>
            <a:ext cx="8358188" cy="4786312"/>
          </a:xfrm>
        </p:spPr>
        <p:txBody>
          <a:bodyPr>
            <a:noAutofit/>
          </a:bodyPr>
          <a:lstStyle/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Ценности аналогового мира закономерно утрачивают свое значение в среде, основанной на цифровых технологиях - в цифровую эпоху необходимо предоставлять иные услуги, пользующиеся спросом в изменившихся условиях.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Лозунг – «библиотеки были и будут всегда» с продолжением «а при них и мы как-нибудь, да и проживем» сегодня является ложным. </a:t>
            </a:r>
            <a:r>
              <a:rPr lang="ru-RU" sz="2400" b="1" dirty="0" smtClean="0">
                <a:solidFill>
                  <a:srgbClr val="FF0000"/>
                </a:solidFill>
              </a:rPr>
              <a:t>Библиотека в существовавшем прежде виде не нужна цифровому обществу.</a:t>
            </a:r>
          </a:p>
          <a:p>
            <a:pPr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/>
              <a:t>Учитывая темпы нарастания технологических изменений, срок службы библиотек в их нынешнем формате в крупных  городах автор оценивает в пределах полутора-двух лет, в малых городах и сельской местности – до 3-4 лет.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28625" y="1285875"/>
            <a:ext cx="8286750" cy="428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rIns="128160"/>
          <a:lstStyle/>
          <a:p>
            <a:pPr algn="r">
              <a:lnSpc>
                <a:spcPct val="80000"/>
              </a:lnSpc>
              <a:buSzPct val="70000"/>
              <a:tabLst>
                <a:tab pos="620713" algn="l"/>
                <a:tab pos="1535113" algn="l"/>
                <a:tab pos="2449513" algn="l"/>
                <a:tab pos="3363913" algn="l"/>
                <a:tab pos="4278313" algn="l"/>
                <a:tab pos="5192713" algn="l"/>
                <a:tab pos="6107113" algn="l"/>
                <a:tab pos="7021513" algn="l"/>
                <a:tab pos="7935913" algn="l"/>
                <a:tab pos="8850313" algn="l"/>
                <a:tab pos="9764713" algn="l"/>
              </a:tabLst>
              <a:defRPr/>
            </a:pPr>
            <a:endParaRPr lang="ru-RU" sz="6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r">
              <a:lnSpc>
                <a:spcPct val="80000"/>
              </a:lnSpc>
              <a:buSzPct val="70000"/>
              <a:tabLst>
                <a:tab pos="620713" algn="l"/>
                <a:tab pos="1535113" algn="l"/>
                <a:tab pos="2449513" algn="l"/>
                <a:tab pos="3363913" algn="l"/>
                <a:tab pos="4278313" algn="l"/>
                <a:tab pos="5192713" algn="l"/>
                <a:tab pos="6107113" algn="l"/>
                <a:tab pos="7021513" algn="l"/>
                <a:tab pos="7935913" algn="l"/>
                <a:tab pos="8850313" algn="l"/>
                <a:tab pos="9764713" algn="l"/>
              </a:tabLst>
              <a:defRPr/>
            </a:pPr>
            <a:r>
              <a:rPr lang="ru-RU" sz="6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Спасибо </a:t>
            </a:r>
            <a:r>
              <a:rPr lang="ru-RU" sz="6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 внимание</a:t>
            </a:r>
          </a:p>
          <a:p>
            <a:pPr algn="r">
              <a:lnSpc>
                <a:spcPct val="80000"/>
              </a:lnSpc>
              <a:buSzPct val="70000"/>
              <a:tabLst>
                <a:tab pos="620713" algn="l"/>
                <a:tab pos="1535113" algn="l"/>
                <a:tab pos="2449513" algn="l"/>
                <a:tab pos="3363913" algn="l"/>
                <a:tab pos="4278313" algn="l"/>
                <a:tab pos="5192713" algn="l"/>
                <a:tab pos="6107113" algn="l"/>
                <a:tab pos="7021513" algn="l"/>
                <a:tab pos="7935913" algn="l"/>
                <a:tab pos="8850313" algn="l"/>
                <a:tab pos="9764713" algn="l"/>
              </a:tabLst>
              <a:defRPr/>
            </a:pPr>
            <a:endParaRPr lang="ru-RU" sz="3800" dirty="0">
              <a:latin typeface="+mn-lt"/>
            </a:endParaRPr>
          </a:p>
          <a:p>
            <a:pPr algn="r">
              <a:lnSpc>
                <a:spcPct val="80000"/>
              </a:lnSpc>
              <a:buSzPct val="70000"/>
              <a:tabLst>
                <a:tab pos="620713" algn="l"/>
                <a:tab pos="1535113" algn="l"/>
                <a:tab pos="2449513" algn="l"/>
                <a:tab pos="3363913" algn="l"/>
                <a:tab pos="4278313" algn="l"/>
                <a:tab pos="5192713" algn="l"/>
                <a:tab pos="6107113" algn="l"/>
                <a:tab pos="7021513" algn="l"/>
                <a:tab pos="7935913" algn="l"/>
                <a:tab pos="8850313" algn="l"/>
                <a:tab pos="9764713" algn="l"/>
              </a:tabLst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Вадим Степанов</a:t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www.vadimstepanov.ru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stepanov@vadimstepanov.ru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оризонт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10722</TotalTime>
  <Words>2029</Words>
  <Application>Microsoft Office PowerPoint</Application>
  <PresentationFormat>Экран (4:3)</PresentationFormat>
  <Paragraphs>150</Paragraphs>
  <Slides>32</Slides>
  <Notes>12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Горизонт</vt:lpstr>
      <vt:lpstr> Ценность  библиотек и в цифровой среде</vt:lpstr>
      <vt:lpstr>Закат и падение империи библиотек…</vt:lpstr>
      <vt:lpstr>Причины кризисного положения библиотек</vt:lpstr>
      <vt:lpstr>У читателей появилась альтернатива</vt:lpstr>
      <vt:lpstr>И одновременно – глобальное изменение способа чтения:  На смену бумажному кодексу приходят электронные издания</vt:lpstr>
      <vt:lpstr>Читатель цифровой эпохи</vt:lpstr>
      <vt:lpstr>Издательский тренд - подгонка изданий под функционал «планшетников»</vt:lpstr>
      <vt:lpstr>Мировая статистика книжного рынка 2012 года (I)</vt:lpstr>
      <vt:lpstr>Мировая статистика книжного рынка 2012 года (II)</vt:lpstr>
      <vt:lpstr>Прогноз  развития  издательского дела в России (по данным РКП)</vt:lpstr>
      <vt:lpstr>Новая реальность библиотечной деятельности</vt:lpstr>
      <vt:lpstr>Резюме:</vt:lpstr>
      <vt:lpstr>Чтобы выжить, библиотекам необходимо Интегрироваться в цифровую среду, приведя предоставляемые услуги в соответствие с потребностями цифрового общества.</vt:lpstr>
      <vt:lpstr>Ключевые направления интеграции в систему цифровых коммуникаций</vt:lpstr>
      <vt:lpstr>Манифест обворованных авторов</vt:lpstr>
      <vt:lpstr>При чем здесь библиотеки?</vt:lpstr>
      <vt:lpstr>В цифровой среде главная функция библиотек – обеспечение бесплатного доступа к платной части информационного массива. Библиотеки должны стать – каналом бесплатного распространения любых видов интеллектуальных продуктов в цифровой форме (издания, аудио-видеоконтент, игры и т.д.).</vt:lpstr>
      <vt:lpstr>Формирование инфраструктуры цифрового библиотечного обслуживания</vt:lpstr>
      <vt:lpstr>Задачи электронных коллекторов</vt:lpstr>
      <vt:lpstr>Примеры электронных коллекторов:</vt:lpstr>
      <vt:lpstr>Рекламный ролик Литрес для библиотек</vt:lpstr>
      <vt:lpstr>Факультативные направления информационной деятельности</vt:lpstr>
      <vt:lpstr>Информационная грамотность: консультирование</vt:lpstr>
      <vt:lpstr>Информационная грамотность:  обучение</vt:lpstr>
      <vt:lpstr>Интеллектуальный досуг (эдьютэймент)</vt:lpstr>
      <vt:lpstr>Помещения библиотек</vt:lpstr>
      <vt:lpstr>Персонал библиотек</vt:lpstr>
      <vt:lpstr>Стратегические задачи  библиотечной отрасли</vt:lpstr>
      <vt:lpstr>Оптимизация сегодняшней работы библиотек</vt:lpstr>
      <vt:lpstr>Действовать, Опережая обыденное сознание…</vt:lpstr>
      <vt:lpstr>Цивилизационный скачок и библиотеки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 2.0: намечая контуры библиотеки цифровой эпохи</dc:title>
  <dc:creator>Vadim Stepanov</dc:creator>
  <cp:lastModifiedBy>Spock</cp:lastModifiedBy>
  <cp:revision>790</cp:revision>
  <dcterms:created xsi:type="dcterms:W3CDTF">2012-03-21T19:08:20Z</dcterms:created>
  <dcterms:modified xsi:type="dcterms:W3CDTF">2013-11-19T14:40:52Z</dcterms:modified>
</cp:coreProperties>
</file>