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38"/>
  </p:notesMasterIdLst>
  <p:sldIdLst>
    <p:sldId id="268" r:id="rId2"/>
    <p:sldId id="257" r:id="rId3"/>
    <p:sldId id="292" r:id="rId4"/>
    <p:sldId id="258" r:id="rId5"/>
    <p:sldId id="283" r:id="rId6"/>
    <p:sldId id="294" r:id="rId7"/>
    <p:sldId id="304" r:id="rId8"/>
    <p:sldId id="293" r:id="rId9"/>
    <p:sldId id="260" r:id="rId10"/>
    <p:sldId id="273" r:id="rId11"/>
    <p:sldId id="261" r:id="rId12"/>
    <p:sldId id="272" r:id="rId13"/>
    <p:sldId id="263" r:id="rId14"/>
    <p:sldId id="274" r:id="rId15"/>
    <p:sldId id="264" r:id="rId16"/>
    <p:sldId id="301" r:id="rId17"/>
    <p:sldId id="302" r:id="rId18"/>
    <p:sldId id="295" r:id="rId19"/>
    <p:sldId id="296" r:id="rId20"/>
    <p:sldId id="303" r:id="rId21"/>
    <p:sldId id="282" r:id="rId22"/>
    <p:sldId id="281" r:id="rId23"/>
    <p:sldId id="285" r:id="rId24"/>
    <p:sldId id="299" r:id="rId25"/>
    <p:sldId id="300" r:id="rId26"/>
    <p:sldId id="286" r:id="rId27"/>
    <p:sldId id="297" r:id="rId28"/>
    <p:sldId id="298" r:id="rId29"/>
    <p:sldId id="280" r:id="rId30"/>
    <p:sldId id="278" r:id="rId31"/>
    <p:sldId id="305" r:id="rId32"/>
    <p:sldId id="269" r:id="rId33"/>
    <p:sldId id="271" r:id="rId34"/>
    <p:sldId id="270" r:id="rId35"/>
    <p:sldId id="306" r:id="rId36"/>
    <p:sldId id="291" r:id="rId37"/>
  </p:sldIdLst>
  <p:sldSz cx="10080625" cy="7559675"/>
  <p:notesSz cx="7559675" cy="10691813"/>
  <p:defaultTextStyle>
    <a:defPPr>
      <a:defRPr lang="en-GB"/>
    </a:defPPr>
    <a:lvl1pPr algn="l" defTabSz="71755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1pPr>
    <a:lvl2pPr marL="741363" indent="-284163" algn="l" defTabSz="71755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2pPr>
    <a:lvl3pPr marL="1141413" indent="-227013" algn="l" defTabSz="71755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3pPr>
    <a:lvl4pPr marL="1598613" indent="-227013" algn="l" defTabSz="71755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4pPr>
    <a:lvl5pPr marL="2055813" indent="-227013" algn="l" defTabSz="71755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77" autoAdjust="0"/>
  </p:normalViewPr>
  <p:slideViewPr>
    <p:cSldViewPr>
      <p:cViewPr varScale="1">
        <p:scale>
          <a:sx n="61" d="100"/>
          <a:sy n="61" d="100"/>
        </p:scale>
        <p:origin x="-876" y="-90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26514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17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717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717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717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717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1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1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809625"/>
            <a:ext cx="5324475" cy="399415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1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>
                <a:latin typeface="Times New Roman" pitchFamily="18" charset="0"/>
              </a:rPr>
              <a:t>Естественно, что содержательный уровень сообщений в блогах значительно уступает статьям, публикуемым в профессиональной периодике. Как правило, блоггеры делятся мыслями и наблюдениями, которые не заслуживают отдельной статьи, но, вместе с тем, стоят того, чтобы поделиться ими с окружающими. За счет этого наиболее популярные блоги превращаются в места обмена мнениями - своеобразные  средства массовой информации, на web-страницах которых ведется живое обсуждение наиболее злободневных вопросов библиотечной практики. Не будет преувеличением также утверждать, что в своих лучших проявлениях блогосфера позволяет реализоваться наиболее активным, ищущим и технически грамотным членам профессионального сообщества.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15816" y="1558455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276350" y="1482725"/>
            <a:ext cx="69850" cy="698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579298" y="396721"/>
            <a:ext cx="8165306" cy="162281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579298" y="2039353"/>
            <a:ext cx="8165306" cy="1931917"/>
          </a:xfrm>
        </p:spPr>
        <p:txBody>
          <a:bodyPr tIns="0"/>
          <a:lstStyle>
            <a:lvl1pPr marL="30238" indent="0" algn="l">
              <a:buNone/>
              <a:defRPr sz="2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1FE44E-DB36-4FCF-A2EE-2EC3B7E591F1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8804D8-A8F2-4504-8AC8-CCF3D5D2B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4C861-E2F8-4911-B607-4DCB96560EFC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94D1-6EB7-43B2-BD59-5210E23DC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0469" y="302739"/>
            <a:ext cx="2016125" cy="6450223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60078" y="302740"/>
            <a:ext cx="6132380" cy="6450223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D47D-9019-4364-80D5-79BDD0164550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88CC2-97BE-416C-921B-7A0634BB8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2DD97-CDDA-40B0-9239-77E456C06437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9CB4-FC40-4E75-92A6-DBFE7891A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6188" y="0"/>
            <a:ext cx="75612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519363" y="0"/>
            <a:ext cx="84137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394833" y="3102637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654300" y="3027363"/>
            <a:ext cx="71438" cy="698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2498" y="2866377"/>
            <a:ext cx="7056438" cy="2519892"/>
          </a:xfrm>
        </p:spPr>
        <p:txBody>
          <a:bodyPr anchor="t"/>
          <a:lstStyle>
            <a:lvl1pPr algn="l">
              <a:lnSpc>
                <a:spcPts val="4960"/>
              </a:lnSpc>
              <a:buNone/>
              <a:defRPr sz="44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2498" y="1175949"/>
            <a:ext cx="7056438" cy="1664178"/>
          </a:xfrm>
        </p:spPr>
        <p:txBody>
          <a:bodyPr anchor="b"/>
          <a:lstStyle>
            <a:lvl1pPr marL="20159" indent="0">
              <a:lnSpc>
                <a:spcPts val="2535"/>
              </a:lnSpc>
              <a:spcBef>
                <a:spcPts val="0"/>
              </a:spcBef>
              <a:buNone/>
              <a:defRPr sz="2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AC3F7A-B63A-41B8-83EF-D8F0E65CE083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3B0683-332A-4428-8587-3FA21895A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82658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16521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D663-757A-43E6-BED9-687271B20157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3973B-C28B-4EFB-B92C-5018879E8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5688315"/>
            <a:ext cx="9072563" cy="1259946"/>
          </a:xfrm>
        </p:spPr>
        <p:txBody>
          <a:bodyPr/>
          <a:lstStyle>
            <a:lvl1pPr algn="ctr">
              <a:defRPr sz="50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031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141119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4031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1119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D5EB62-6D9C-4C76-A459-CB8AE097CF7B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296342-CBC6-4AED-8728-8FDDC3FF6B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270BA-B200-4AB4-B455-BF0767EDDC0A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9294-125D-47A3-B8A8-23DA6C9EF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9188" y="0"/>
            <a:ext cx="8961437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119188" y="0"/>
            <a:ext cx="809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6D6F47-D580-4CCA-A893-4CE921439F0D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EFE215-5378-4F57-BDB8-CC09532C8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031" y="238958"/>
            <a:ext cx="4200260" cy="1280945"/>
          </a:xfrm>
          <a:ln>
            <a:noFill/>
          </a:ln>
        </p:spPr>
        <p:txBody>
          <a:bodyPr anchor="b"/>
          <a:lstStyle>
            <a:lvl1pPr algn="l">
              <a:lnSpc>
                <a:spcPts val="2205"/>
              </a:lnSpc>
              <a:buNone/>
              <a:defRPr sz="24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4031" y="1550917"/>
            <a:ext cx="4200260" cy="769967"/>
          </a:xfrm>
        </p:spPr>
        <p:txBody>
          <a:bodyPr/>
          <a:lstStyle>
            <a:lvl1pPr marL="50397" indent="0">
              <a:lnSpc>
                <a:spcPct val="100000"/>
              </a:lnSpc>
              <a:spcBef>
                <a:spcPts val="0"/>
              </a:spcBef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4031" y="2351900"/>
            <a:ext cx="8988557" cy="440106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6F71DB-E994-432C-B176-76AEEC0B0E1C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2587D7-6A52-425C-A2C1-00EC651BB7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40052" y="1175950"/>
            <a:ext cx="5040313" cy="5039783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0794" tIns="302383" rIns="100794" bIns="50397">
            <a:normAutofit/>
          </a:bodyPr>
          <a:lstStyle>
            <a:extLst/>
          </a:lstStyle>
          <a:p>
            <a:pPr indent="-312462" defTabSz="719063" hangingPunct="1">
              <a:lnSpc>
                <a:spcPts val="3307"/>
              </a:lnSpc>
              <a:spcBef>
                <a:spcPts val="661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5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438150" y="1052513"/>
            <a:ext cx="755650" cy="22542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516563" y="1031875"/>
            <a:ext cx="715962" cy="22542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9894" y="1175950"/>
            <a:ext cx="3024188" cy="2183906"/>
          </a:xfrm>
        </p:spPr>
        <p:txBody>
          <a:bodyPr anchor="b">
            <a:noAutofit/>
          </a:bodyPr>
          <a:lstStyle>
            <a:lvl1pPr algn="l">
              <a:buNone/>
              <a:defRPr sz="23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24057" y="1259949"/>
            <a:ext cx="4872302" cy="3874120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302383">
            <a:normAutofit/>
          </a:bodyPr>
          <a:lstStyle>
            <a:lvl1pPr marL="0" indent="0" algn="l" eaLnBrk="1" latinLnBrk="0" hangingPunct="1">
              <a:buNone/>
              <a:defRPr sz="35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4057" y="5291772"/>
            <a:ext cx="4872302" cy="839964"/>
          </a:xfrm>
        </p:spPr>
        <p:txBody>
          <a:bodyPr anchor="ctr"/>
          <a:lstStyle>
            <a:lvl1pPr marL="0" indent="0" algn="l">
              <a:lnSpc>
                <a:spcPts val="1764"/>
              </a:lnSpc>
              <a:spcBef>
                <a:spcPts val="0"/>
              </a:spcBef>
              <a:buNone/>
              <a:defRPr sz="1500">
                <a:solidFill>
                  <a:srgbClr val="777777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AB7FDA-3499-4813-A6BD-82A3339D1DBB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6836D2-83A6-4636-AF8E-CFFAA075B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900113" y="-900113"/>
            <a:ext cx="1808163" cy="1806576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85738" y="23813"/>
            <a:ext cx="1876425" cy="1876425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01614" y="1163027"/>
            <a:ext cx="1241025" cy="1215439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116013" y="0"/>
            <a:ext cx="896461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82738" y="303213"/>
            <a:ext cx="8266112" cy="1258887"/>
          </a:xfrm>
          <a:prstGeom prst="rect">
            <a:avLst/>
          </a:prstGeom>
        </p:spPr>
        <p:txBody>
          <a:bodyPr lIns="100794" tIns="50397" rIns="100794" bIns="50397"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582738" y="1595438"/>
            <a:ext cx="826611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948113" y="6950075"/>
            <a:ext cx="2352675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r" defTabSz="719063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06855A2-37DE-4A01-9A09-28A6847933B8}" type="datetimeFigureOut">
              <a:rPr lang="ru-RU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6300788" y="6950075"/>
            <a:ext cx="3192462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defTabSz="719063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9496425" y="6950075"/>
            <a:ext cx="503238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ctr" defTabSz="719063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CB7CEE54-8F8B-4BA0-8CE4-322120DC6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119188" y="0"/>
            <a:ext cx="809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defTabSz="719063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2" r:id="rId2"/>
    <p:sldLayoutId id="2147483828" r:id="rId3"/>
    <p:sldLayoutId id="2147483823" r:id="rId4"/>
    <p:sldLayoutId id="2147483829" r:id="rId5"/>
    <p:sldLayoutId id="2147483824" r:id="rId6"/>
    <p:sldLayoutId id="2147483830" r:id="rId7"/>
    <p:sldLayoutId id="2147483831" r:id="rId8"/>
    <p:sldLayoutId id="2147483832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7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401638" indent="-311150" algn="l" rtl="0" eaLnBrk="0" fontAlgn="base" hangingPunct="0">
        <a:spcBef>
          <a:spcPts val="663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261938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976313" indent="-2508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8088" indent="-19050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30338" indent="-200025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663106" indent="-201589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1894933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6681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348507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znanie.ru/ru-wz/index.php/%D0%92%D0%B8%D0%BA%D0%B8%D0%B7%D0%BD%D0%B0%D0%BD%D0%B8%D0%B5" TargetMode="External"/><Relationship Id="rId7" Type="http://schemas.openxmlformats.org/officeDocument/2006/relationships/hyperlink" Target="http://ru.wikipedia.org/wiki/%D0%92%D0%B8%D0%BA%D0%B8-%D1%81%D0%B0%D0%B9%D1%82%D1%8B_%D0%BD%D0%B0_%D1%80%D1%83%D1%81%D1%81%D0%BA%D0%BE%D0%BC_%D1%8F%D0%B7%D1%8B%D0%BA%D0%B5" TargetMode="External"/><Relationship Id="rId2" Type="http://schemas.openxmlformats.org/officeDocument/2006/relationships/hyperlink" Target="http://ru.wikipedia.org/wiki/%D0%92%D0%B8%D0%BA%D0%B8%D0%BF%D0%B5%D0%B4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teplowiki.org/" TargetMode="External"/><Relationship Id="rId5" Type="http://schemas.openxmlformats.org/officeDocument/2006/relationships/hyperlink" Target="http://traditio.ru/" TargetMode="External"/><Relationship Id="rId4" Type="http://schemas.openxmlformats.org/officeDocument/2006/relationships/hyperlink" Target="http://ru.science.wikia.com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video.yandex.ru/" TargetMode="External"/><Relationship Id="rId3" Type="http://schemas.openxmlformats.org/officeDocument/2006/relationships/hyperlink" Target="http://www.dailymotion.com/" TargetMode="External"/><Relationship Id="rId7" Type="http://schemas.openxmlformats.org/officeDocument/2006/relationships/hyperlink" Target="mailto:&#1042;&#1080;&#1076;&#1077;&#1086;@Mai.Ru" TargetMode="External"/><Relationship Id="rId2" Type="http://schemas.openxmlformats.org/officeDocument/2006/relationships/hyperlink" Target="http://youtub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tube.ru/" TargetMode="External"/><Relationship Id="rId5" Type="http://schemas.openxmlformats.org/officeDocument/2006/relationships/hyperlink" Target="http://smotri.com/" TargetMode="External"/><Relationship Id="rId4" Type="http://schemas.openxmlformats.org/officeDocument/2006/relationships/hyperlink" Target="http://vimeo.com/" TargetMode="External"/><Relationship Id="rId9" Type="http://schemas.openxmlformats.org/officeDocument/2006/relationships/hyperlink" Target="http://www.metacafe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nstagram.com/" TargetMode="External"/><Relationship Id="rId2" Type="http://schemas.openxmlformats.org/officeDocument/2006/relationships/hyperlink" Target="http://www.flickr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otki.yandex.ru/" TargetMode="External"/><Relationship Id="rId4" Type="http://schemas.openxmlformats.org/officeDocument/2006/relationships/hyperlink" Target="http://pinterest.com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lus.google.com/" TargetMode="External"/><Relationship Id="rId7" Type="http://schemas.openxmlformats.org/officeDocument/2006/relationships/hyperlink" Target="http://my.mail.ru/" TargetMode="External"/><Relationship Id="rId2" Type="http://schemas.openxmlformats.org/officeDocument/2006/relationships/hyperlink" Target="http://facebook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dnoklassniki.ru/" TargetMode="External"/><Relationship Id="rId5" Type="http://schemas.openxmlformats.org/officeDocument/2006/relationships/hyperlink" Target="http://vkontakte.ru/" TargetMode="External"/><Relationship Id="rId4" Type="http://schemas.openxmlformats.org/officeDocument/2006/relationships/hyperlink" Target="http://www.linkedi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ra.ru/think/23410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pinyaskinatagmailcom.blogspot.ru/" TargetMode="External"/><Relationship Id="rId3" Type="http://schemas.openxmlformats.org/officeDocument/2006/relationships/hyperlink" Target="http://ideafor.info/" TargetMode="External"/><Relationship Id="rId7" Type="http://schemas.openxmlformats.org/officeDocument/2006/relationships/hyperlink" Target="http://library-bat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rgub.ru/" TargetMode="External"/><Relationship Id="rId5" Type="http://schemas.openxmlformats.org/officeDocument/2006/relationships/hyperlink" Target="http://blog.rgub.ru/ekniga" TargetMode="External"/><Relationship Id="rId4" Type="http://schemas.openxmlformats.org/officeDocument/2006/relationships/hyperlink" Target="http://kraevushka.livejournal.com/" TargetMode="External"/><Relationship Id="rId9" Type="http://schemas.openxmlformats.org/officeDocument/2006/relationships/hyperlink" Target="http://www.library.ru/3/biblionet/?rub=35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vkontakte.ru/" TargetMode="External"/><Relationship Id="rId2" Type="http://schemas.openxmlformats.org/officeDocument/2006/relationships/hyperlink" Target="http://facebook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brarycrunch.com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LiveJourna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Blogger" TargetMode="External"/><Relationship Id="rId4" Type="http://schemas.openxmlformats.org/officeDocument/2006/relationships/hyperlink" Target="http://ru.wikipedia.org/wiki/LiveInter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9850" y="350838"/>
            <a:ext cx="8235975" cy="2643181"/>
          </a:xfrm>
        </p:spPr>
        <p:txBody>
          <a:bodyPr rtlCol="0">
            <a:normAutofit/>
          </a:bodyPr>
          <a:lstStyle/>
          <a:p>
            <a:pPr defTabSz="1007734" eaLnBrk="1" fontAlgn="auto" hangingPunct="1">
              <a:spcAft>
                <a:spcPts val="0"/>
              </a:spcAft>
              <a:defRPr/>
            </a:pPr>
            <a:r>
              <a:rPr lang="ru-RU" sz="4800" b="1" dirty="0" err="1" smtClean="0"/>
              <a:t>Вэб</a:t>
            </a:r>
            <a:r>
              <a:rPr lang="ru-RU" sz="4800" b="1" dirty="0" smtClean="0"/>
              <a:t> 2.0 и Библиотека 2.0:</a:t>
            </a:r>
            <a:br>
              <a:rPr lang="ru-RU" sz="4800" b="1" dirty="0" smtClean="0"/>
            </a:br>
            <a:r>
              <a:rPr lang="ru-RU" sz="4800" b="1" dirty="0" smtClean="0"/>
              <a:t>роль социальных </a:t>
            </a:r>
            <a:r>
              <a:rPr lang="ru-RU" sz="4800" b="1" dirty="0" err="1" smtClean="0"/>
              <a:t>медиа</a:t>
            </a:r>
            <a:r>
              <a:rPr lang="ru-RU" sz="4800" b="1" dirty="0" smtClean="0"/>
              <a:t> в работе библиотек</a:t>
            </a:r>
            <a:endParaRPr lang="ru-RU" sz="48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1222" y="3779837"/>
            <a:ext cx="8572560" cy="2357450"/>
          </a:xfrm>
        </p:spPr>
        <p:txBody>
          <a:bodyPr/>
          <a:lstStyle/>
          <a:p>
            <a:r>
              <a:rPr lang="ru-RU" sz="3200" dirty="0" smtClean="0"/>
              <a:t>Белорусский Государственный Университет Культуры и Искусств</a:t>
            </a:r>
          </a:p>
          <a:p>
            <a:endParaRPr lang="ru-RU" sz="3200" dirty="0" smtClean="0"/>
          </a:p>
          <a:p>
            <a:r>
              <a:rPr lang="ru-RU" sz="2800" dirty="0" smtClean="0"/>
              <a:t>Республика Беларусь, г. Минск,  19 ноября</a:t>
            </a:r>
            <a:r>
              <a:rPr lang="en-US" sz="2800" dirty="0" smtClean="0"/>
              <a:t> </a:t>
            </a:r>
            <a:r>
              <a:rPr lang="ru-RU" sz="2800" dirty="0" smtClean="0"/>
              <a:t> 2013 года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254125" y="279400"/>
            <a:ext cx="8266113" cy="1258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2">
                    <a:satMod val="130000"/>
                  </a:schemeClr>
                </a:solidFill>
              </a:rPr>
              <a:t>Основные разновидности </a:t>
            </a:r>
            <a:r>
              <a:rPr lang="ru-RU" sz="4400" dirty="0" err="1" smtClean="0">
                <a:solidFill>
                  <a:schemeClr val="tx2">
                    <a:satMod val="130000"/>
                  </a:schemeClr>
                </a:solidFill>
              </a:rPr>
              <a:t>блогов</a:t>
            </a:r>
            <a:endParaRPr lang="ru-RU" sz="44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 авторству:</a:t>
            </a:r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Личные (авторские</a:t>
            </a:r>
            <a:r>
              <a:rPr lang="en-US" dirty="0" smtClean="0"/>
              <a:t>/</a:t>
            </a:r>
            <a:r>
              <a:rPr lang="ru-RU" dirty="0" smtClean="0"/>
              <a:t>псевдонимные)</a:t>
            </a:r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Корпоративные (</a:t>
            </a:r>
            <a:r>
              <a:rPr lang="en-US" dirty="0" smtClean="0"/>
              <a:t>PR /</a:t>
            </a:r>
            <a:r>
              <a:rPr lang="ru-RU" dirty="0" smtClean="0"/>
              <a:t>рекламные)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 тематике:</a:t>
            </a:r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Универсальные</a:t>
            </a:r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Профильные (специализированные)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 </a:t>
            </a:r>
            <a:r>
              <a:rPr lang="ru-RU" dirty="0" err="1" smtClean="0"/>
              <a:t>контентному</a:t>
            </a:r>
            <a:r>
              <a:rPr lang="ru-RU" dirty="0" smtClean="0"/>
              <a:t> наполнению:</a:t>
            </a:r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smtClean="0"/>
              <a:t>Текстовые</a:t>
            </a:r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err="1" smtClean="0"/>
              <a:t>Фотоблоги</a:t>
            </a:r>
            <a:endParaRPr lang="ru-RU" dirty="0" smtClean="0"/>
          </a:p>
          <a:p>
            <a:pPr marL="705560" lvl="1" indent="-262065" eaLnBrk="1" fontAlgn="auto" hangingPunct="1"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dirty="0" err="1" smtClean="0"/>
              <a:t>Видеоблоги</a:t>
            </a:r>
            <a:r>
              <a:rPr lang="ru-RU" dirty="0" smtClean="0"/>
              <a:t> </a:t>
            </a:r>
            <a:r>
              <a:rPr lang="en-US" dirty="0" smtClean="0"/>
              <a:t>/</a:t>
            </a:r>
            <a:r>
              <a:rPr lang="ru-RU" dirty="0" err="1" smtClean="0"/>
              <a:t>подкасты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636588"/>
            <a:ext cx="8607425" cy="1262062"/>
          </a:xfrm>
        </p:spPr>
        <p:txBody>
          <a:bodyPr tIns="35276"/>
          <a:lstStyle/>
          <a:p>
            <a:pPr eaLnBrk="1" fontAlgn="auto" hangingPunct="1"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Микро-блоги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(Twitter)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1182688" y="2136775"/>
            <a:ext cx="8418512" cy="4762500"/>
          </a:xfrm>
        </p:spPr>
        <p:txBody>
          <a:bodyPr/>
          <a:lstStyle/>
          <a:p>
            <a:pPr marL="501650" indent="-430213" eaLnBrk="1" hangingPunct="1">
              <a:lnSpc>
                <a:spcPct val="80000"/>
              </a:lnSpc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</a:pPr>
            <a:r>
              <a:rPr lang="ru-RU" sz="2800" dirty="0" smtClean="0"/>
              <a:t>Название от англ. </a:t>
            </a:r>
            <a:r>
              <a:rPr lang="ru-RU" sz="2800" dirty="0" err="1" smtClean="0"/>
              <a:t>tweet</a:t>
            </a:r>
            <a:r>
              <a:rPr lang="ru-RU" sz="2800" dirty="0" smtClean="0"/>
              <a:t> — чирикать, щебетать</a:t>
            </a:r>
            <a:r>
              <a:rPr lang="en-US" sz="2800" dirty="0" smtClean="0"/>
              <a:t> (</a:t>
            </a:r>
            <a:r>
              <a:rPr lang="ru-RU" sz="2800" dirty="0" smtClean="0"/>
              <a:t>сообщение ограничивается 140 символами).</a:t>
            </a:r>
          </a:p>
          <a:p>
            <a:pPr marL="501650" indent="-430213" eaLnBrk="1" hangingPunct="1">
              <a:lnSpc>
                <a:spcPct val="80000"/>
              </a:lnSpc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</a:pPr>
            <a:r>
              <a:rPr lang="ru-RU" sz="2800" dirty="0" smtClean="0"/>
              <a:t>Информирует о том,</a:t>
            </a:r>
            <a:r>
              <a:rPr lang="en-US" sz="2800" dirty="0" smtClean="0"/>
              <a:t> </a:t>
            </a:r>
            <a:r>
              <a:rPr lang="en-US" sz="2800" dirty="0" err="1" smtClean="0"/>
              <a:t>что</a:t>
            </a:r>
            <a:r>
              <a:rPr lang="en-US" sz="2800" dirty="0" smtClean="0"/>
              <a:t> </a:t>
            </a:r>
            <a:r>
              <a:rPr lang="en-US" sz="2800" dirty="0" err="1" smtClean="0"/>
              <a:t>сейчас</a:t>
            </a:r>
            <a:r>
              <a:rPr lang="en-US" sz="2800" dirty="0" smtClean="0"/>
              <a:t> </a:t>
            </a:r>
            <a:r>
              <a:rPr lang="ru-RU" sz="2800" dirty="0" smtClean="0"/>
              <a:t>происходит с автором сообщения (или сайтом автора).  Главная функция  –  подписка на сообщения автора.</a:t>
            </a:r>
          </a:p>
          <a:p>
            <a:pPr marL="501650" indent="-430213" eaLnBrk="1" hangingPunct="1">
              <a:lnSpc>
                <a:spcPct val="80000"/>
              </a:lnSpc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</a:pPr>
            <a:r>
              <a:rPr lang="ru-RU" sz="2800" dirty="0" smtClean="0"/>
              <a:t>Насчитывает более 200 млн.пользователей</a:t>
            </a:r>
            <a:r>
              <a:rPr lang="ru-RU" sz="2800" dirty="0" smtClean="0">
                <a:latin typeface="Arial" charset="0"/>
              </a:rPr>
              <a:t>.</a:t>
            </a:r>
          </a:p>
          <a:p>
            <a:pPr marL="501650" indent="-430213" eaLnBrk="1" hangingPunct="1">
              <a:lnSpc>
                <a:spcPct val="80000"/>
              </a:lnSpc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</a:pPr>
            <a:r>
              <a:rPr lang="ru-RU" sz="2800" dirty="0" smtClean="0"/>
              <a:t>Ежемесячная посещаемость — 190 млн. уникальных пользователей.</a:t>
            </a:r>
          </a:p>
          <a:p>
            <a:pPr marL="501650" indent="-430213" eaLnBrk="1" hangingPunct="1">
              <a:lnSpc>
                <a:spcPct val="80000"/>
              </a:lnSpc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</a:pPr>
            <a:r>
              <a:rPr lang="ru-RU" sz="2800" dirty="0" smtClean="0"/>
              <a:t>В обычных ситуациях — инструмент для эгоцентристов и… работников </a:t>
            </a:r>
            <a:r>
              <a:rPr lang="en-US" sz="2800" dirty="0" smtClean="0"/>
              <a:t>PR</a:t>
            </a:r>
            <a:r>
              <a:rPr lang="ru-RU" sz="2800" dirty="0" smtClean="0"/>
              <a:t> и маркетинговых служб.</a:t>
            </a:r>
          </a:p>
          <a:p>
            <a:pPr marL="501650" indent="-430213" eaLnBrk="1" hangingPunct="1">
              <a:lnSpc>
                <a:spcPct val="80000"/>
              </a:lnSpc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313" algn="l"/>
                <a:tab pos="1446213" algn="l"/>
                <a:tab pos="2170113" algn="l"/>
                <a:tab pos="2894013" algn="l"/>
                <a:tab pos="3617913" algn="l"/>
                <a:tab pos="4341813" algn="l"/>
                <a:tab pos="5065713" algn="l"/>
                <a:tab pos="5789613" algn="l"/>
                <a:tab pos="6513513" algn="l"/>
                <a:tab pos="7237413" algn="l"/>
                <a:tab pos="7961313" algn="l"/>
              </a:tabLst>
            </a:pPr>
            <a:endParaRPr lang="en-US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Достоинства и недостатки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96974" y="1636697"/>
            <a:ext cx="8266112" cy="5292725"/>
          </a:xfrm>
        </p:spPr>
        <p:txBody>
          <a:bodyPr>
            <a:normAutofit lnSpcReduction="10000"/>
          </a:bodyPr>
          <a:lstStyle/>
          <a:p>
            <a:pPr marL="403177" indent="-312462" eaLnBrk="1" fontAlgn="auto" hangingPunct="1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000" dirty="0" smtClean="0"/>
              <a:t>Достоинства:</a:t>
            </a:r>
          </a:p>
          <a:p>
            <a:pPr marL="705560" lvl="1" indent="-262065" eaLnBrk="1" fontAlgn="auto" hangingPunct="1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sz="2600" dirty="0" smtClean="0"/>
              <a:t>Позволяют моментально откликаться на события личной или общественной жизни.</a:t>
            </a:r>
          </a:p>
          <a:p>
            <a:pPr marL="705560" lvl="1" indent="-262065" eaLnBrk="1" fontAlgn="auto" hangingPunct="1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sz="2600" dirty="0" smtClean="0"/>
              <a:t>Обеспечивают неформальный оперативный обмен мнениями по наиболее злободневным проблемам.</a:t>
            </a:r>
          </a:p>
          <a:p>
            <a:pPr marL="705560" lvl="1" indent="-262065" eaLnBrk="1" fontAlgn="auto" hangingPunct="1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sz="2600" dirty="0" smtClean="0"/>
              <a:t>Позволяют реализоваться наиболее активным и технически грамотным членам сообщества.</a:t>
            </a:r>
          </a:p>
          <a:p>
            <a:pPr marL="403177" indent="-312462" eaLnBrk="1" fontAlgn="auto" hangingPunct="1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000" dirty="0" smtClean="0"/>
              <a:t>Недостатки:</a:t>
            </a:r>
          </a:p>
          <a:p>
            <a:pPr marL="705560" lvl="1" indent="-262065" eaLnBrk="1" fontAlgn="auto" hangingPunct="1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sz="2600" dirty="0" smtClean="0"/>
              <a:t>Сообщения зачастую легковесны, недостаточно продуманы и нечетко изложены.</a:t>
            </a:r>
          </a:p>
          <a:p>
            <a:pPr marL="705560" lvl="1" indent="-262065" eaLnBrk="1" fontAlgn="auto" hangingPunct="1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ru-RU" sz="2600" dirty="0" smtClean="0"/>
              <a:t>В большинстве случаев сам </a:t>
            </a:r>
            <a:r>
              <a:rPr lang="ru-RU" sz="2600" dirty="0" err="1" smtClean="0"/>
              <a:t>блог</a:t>
            </a:r>
            <a:r>
              <a:rPr lang="ru-RU" sz="2600" dirty="0" smtClean="0"/>
              <a:t> является завуалированной рекламой персоны, учреждения или определенного продукта.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60" y="636565"/>
            <a:ext cx="8607425" cy="1262062"/>
          </a:xfrm>
        </p:spPr>
        <p:txBody>
          <a:bodyPr tIns="35276"/>
          <a:lstStyle/>
          <a:p>
            <a:pPr eaLnBrk="1" fontAlgn="auto" hangingPunct="1"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Вики-технологии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822325" y="2138363"/>
            <a:ext cx="8418513" cy="4762500"/>
          </a:xfrm>
        </p:spPr>
        <p:txBody>
          <a:bodyPr>
            <a:normAutofit fontScale="92500" lnSpcReduction="20000"/>
          </a:bodyPr>
          <a:lstStyle/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Название от гавайского </a:t>
            </a:r>
            <a:r>
              <a:rPr lang="en-US" dirty="0" smtClean="0"/>
              <a:t>wiki</a:t>
            </a:r>
            <a:r>
              <a:rPr lang="ru-RU" dirty="0" smtClean="0"/>
              <a:t> означающего «быстро» (</a:t>
            </a:r>
            <a:r>
              <a:rPr lang="ru-RU" dirty="0" err="1" smtClean="0"/>
              <a:t>бэкроним</a:t>
            </a:r>
            <a:r>
              <a:rPr lang="ru-RU" dirty="0" smtClean="0"/>
              <a:t> (</a:t>
            </a:r>
            <a:r>
              <a:rPr lang="en-US" dirty="0" smtClean="0"/>
              <a:t>What I Know Is…</a:t>
            </a:r>
            <a:r>
              <a:rPr lang="ru-RU" dirty="0" smtClean="0"/>
              <a:t>).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Технология, позволяющая пользователям самостоятельно изменять структуру и содержимое сайта. Изначально использовалась для оптимизации программного кода.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Особенностью является то, что при редактировании сохраняются все предыдущие версии содержательного наполнения.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Российские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вики-проекты</a:t>
            </a:r>
            <a:endParaRPr lang="ru-RU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err="1" smtClean="0">
                <a:hlinkClick r:id="rId2"/>
              </a:rPr>
              <a:t>Википедия</a:t>
            </a:r>
            <a:endParaRPr lang="ru-RU" dirty="0" smtClean="0"/>
          </a:p>
          <a:p>
            <a:pPr eaLnBrk="1" hangingPunct="1"/>
            <a:r>
              <a:rPr lang="ru-RU" dirty="0" err="1" smtClean="0">
                <a:hlinkClick r:id="rId3" tooltip="Викизнание"/>
              </a:rPr>
              <a:t>Викизнание</a:t>
            </a:r>
            <a:r>
              <a:rPr lang="ru-RU" dirty="0" smtClean="0"/>
              <a:t> (академическая энциклопедия)</a:t>
            </a:r>
          </a:p>
          <a:p>
            <a:pPr eaLnBrk="1" hangingPunct="1"/>
            <a:r>
              <a:rPr lang="ru-RU" dirty="0" err="1" smtClean="0">
                <a:hlinkClick r:id="rId4"/>
              </a:rPr>
              <a:t>Викитека</a:t>
            </a:r>
            <a:r>
              <a:rPr lang="ru-RU" dirty="0" smtClean="0"/>
              <a:t> (электронная библиотека)</a:t>
            </a:r>
          </a:p>
          <a:p>
            <a:pPr eaLnBrk="1" hangingPunct="1"/>
            <a:r>
              <a:rPr lang="ru-RU" dirty="0" err="1" smtClean="0">
                <a:hlinkClick r:id="rId5"/>
              </a:rPr>
              <a:t>ТрадициЯ</a:t>
            </a:r>
            <a:r>
              <a:rPr lang="ru-RU" dirty="0" smtClean="0"/>
              <a:t> (русская энциклопедия)</a:t>
            </a:r>
            <a:endParaRPr lang="ru-RU" dirty="0" smtClean="0">
              <a:hlinkClick r:id="rId6"/>
            </a:endParaRPr>
          </a:p>
          <a:p>
            <a:pPr eaLnBrk="1" hangingPunct="1"/>
            <a:r>
              <a:rPr lang="ru-RU" dirty="0" err="1" smtClean="0">
                <a:hlinkClick r:id="rId6"/>
              </a:rPr>
              <a:t>ТеплоВики</a:t>
            </a:r>
            <a:r>
              <a:rPr lang="ru-RU" dirty="0" smtClean="0"/>
              <a:t> (энциклопедия отопления)</a:t>
            </a:r>
          </a:p>
          <a:p>
            <a:pPr eaLnBrk="1" hangingPunct="1"/>
            <a:r>
              <a:rPr lang="ru-RU" dirty="0" smtClean="0"/>
              <a:t>И некоторые </a:t>
            </a:r>
            <a:r>
              <a:rPr lang="ru-RU" dirty="0" smtClean="0">
                <a:hlinkClick r:id="rId7"/>
              </a:rPr>
              <a:t>другие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565150"/>
            <a:ext cx="8656638" cy="1262063"/>
          </a:xfrm>
        </p:spPr>
        <p:txBody>
          <a:bodyPr tIns="35276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/>
              <a:t>Видео-  и </a:t>
            </a:r>
            <a:r>
              <a:rPr lang="ru-RU" dirty="0" err="1" smtClean="0"/>
              <a:t>фотохостинги</a:t>
            </a:r>
            <a:endParaRPr lang="en-US" dirty="0" err="1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2136775"/>
            <a:ext cx="8418513" cy="4762500"/>
          </a:xfrm>
        </p:spPr>
        <p:txBody>
          <a:bodyPr/>
          <a:lstStyle/>
          <a:p>
            <a:pPr eaLnBrk="1" hangingPunct="1"/>
            <a:r>
              <a:rPr lang="ru-RU" dirty="0" smtClean="0"/>
              <a:t>Услуги по размещению в Сети (</a:t>
            </a:r>
            <a:r>
              <a:rPr lang="ru-RU" dirty="0" err="1" smtClean="0"/>
              <a:t>хостинг</a:t>
            </a:r>
            <a:r>
              <a:rPr lang="ru-RU" dirty="0" err="1" smtClean="0">
                <a:latin typeface="Arial" charset="0"/>
              </a:rPr>
              <a:t>у</a:t>
            </a:r>
            <a:r>
              <a:rPr lang="ru-RU" dirty="0" smtClean="0"/>
              <a:t>) </a:t>
            </a:r>
            <a:r>
              <a:rPr lang="ru-RU" dirty="0" err="1" smtClean="0"/>
              <a:t>мультимедийного</a:t>
            </a:r>
            <a:r>
              <a:rPr lang="ru-RU" dirty="0" smtClean="0"/>
              <a:t> контента (видео- и аудиоматериалов, фотографий и иллюстраций.</a:t>
            </a:r>
          </a:p>
          <a:p>
            <a:pPr eaLnBrk="1" hangingPunct="1"/>
            <a:r>
              <a:rPr lang="ru-RU" dirty="0" smtClean="0"/>
              <a:t>Пользователи могут самостоятельно и бесплатно размещать, смотреть</a:t>
            </a:r>
            <a:r>
              <a:rPr lang="en-US" dirty="0" smtClean="0"/>
              <a:t>/</a:t>
            </a:r>
            <a:r>
              <a:rPr lang="ru-RU" dirty="0" smtClean="0"/>
              <a:t>слушать и комментировать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файлы.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1039784" y="1565260"/>
            <a:ext cx="8715436" cy="5357850"/>
          </a:xfrm>
        </p:spPr>
        <p:txBody>
          <a:bodyPr>
            <a:noAutofit/>
          </a:bodyPr>
          <a:lstStyle/>
          <a:p>
            <a:r>
              <a:rPr lang="en-US" sz="2600" dirty="0" smtClean="0">
                <a:hlinkClick r:id="rId2"/>
              </a:rPr>
              <a:t>YouTube</a:t>
            </a:r>
            <a:r>
              <a:rPr lang="ru-RU" sz="2600" dirty="0" smtClean="0"/>
              <a:t> – более 4 миллиардов просмотров ежедневно, каждую минуту добавляется более 60 часов видео.</a:t>
            </a:r>
          </a:p>
          <a:p>
            <a:r>
              <a:rPr lang="en-US" sz="2600" dirty="0" smtClean="0">
                <a:hlinkClick r:id="rId3"/>
              </a:rPr>
              <a:t>DailyMotion</a:t>
            </a:r>
            <a:r>
              <a:rPr lang="ru-RU" sz="2600" b="1" dirty="0" smtClean="0"/>
              <a:t> </a:t>
            </a:r>
            <a:r>
              <a:rPr lang="ru-RU" sz="2600" dirty="0" smtClean="0"/>
              <a:t>– более 115 млн. просмотров ежемесячно.</a:t>
            </a:r>
          </a:p>
          <a:p>
            <a:r>
              <a:rPr lang="ru-RU" sz="2600" dirty="0" smtClean="0">
                <a:hlinkClick r:id="rId4"/>
              </a:rPr>
              <a:t>Vimeo </a:t>
            </a:r>
            <a:r>
              <a:rPr lang="ru-RU" sz="2600" dirty="0" smtClean="0"/>
              <a:t> – более 90 миллионов просмотров ежемесячно.</a:t>
            </a:r>
          </a:p>
          <a:p>
            <a:r>
              <a:rPr lang="ru-RU" sz="2600" dirty="0" smtClean="0">
                <a:hlinkClick r:id="rId5"/>
              </a:rPr>
              <a:t>Smotri.com</a:t>
            </a:r>
            <a:r>
              <a:rPr lang="ru-RU" sz="2600" dirty="0" smtClean="0"/>
              <a:t>  – более 70 млн. просмотров ежемесячно.</a:t>
            </a:r>
          </a:p>
          <a:p>
            <a:r>
              <a:rPr lang="en-US" sz="2600" dirty="0" smtClean="0">
                <a:hlinkClick r:id="rId6"/>
              </a:rPr>
              <a:t>RuTube</a:t>
            </a:r>
            <a:r>
              <a:rPr lang="ru-RU" sz="2600" b="1" dirty="0" smtClean="0"/>
              <a:t> </a:t>
            </a:r>
            <a:r>
              <a:rPr lang="ru-RU" sz="2600" dirty="0" smtClean="0"/>
              <a:t>– более 30 млн. просмотров </a:t>
            </a:r>
          </a:p>
          <a:p>
            <a:r>
              <a:rPr lang="ru-RU" sz="2600" dirty="0" err="1" smtClean="0">
                <a:hlinkClick r:id="rId7"/>
              </a:rPr>
              <a:t>Видео@Mai.Ru</a:t>
            </a:r>
            <a:r>
              <a:rPr lang="ru-RU" sz="2600" dirty="0" smtClean="0"/>
              <a:t>  – более 20 млн. посетителей ежемесячно.</a:t>
            </a:r>
          </a:p>
          <a:p>
            <a:r>
              <a:rPr lang="ru-RU" sz="2600" dirty="0" smtClean="0">
                <a:hlinkClick r:id="rId8"/>
              </a:rPr>
              <a:t>Яндекс.Видео </a:t>
            </a:r>
            <a:r>
              <a:rPr lang="ru-RU" sz="2600" dirty="0" smtClean="0"/>
              <a:t> – более 14 млн. посетителей ежемесячно.</a:t>
            </a:r>
          </a:p>
          <a:p>
            <a:r>
              <a:rPr lang="ru-RU" sz="2600" dirty="0" smtClean="0">
                <a:hlinkClick r:id="rId9"/>
              </a:rPr>
              <a:t>Metacafe </a:t>
            </a:r>
            <a:r>
              <a:rPr lang="ru-RU" sz="2600" dirty="0" smtClean="0"/>
              <a:t> – более 12 млн. просмотров ежемесячно.</a:t>
            </a:r>
          </a:p>
        </p:txBody>
      </p:sp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Видеохостинги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9784" y="1574917"/>
            <a:ext cx="8572560" cy="5419630"/>
          </a:xfrm>
        </p:spPr>
        <p:txBody>
          <a:bodyPr>
            <a:noAutofit/>
          </a:bodyPr>
          <a:lstStyle/>
          <a:p>
            <a:r>
              <a:rPr lang="en-US" sz="2600" dirty="0" smtClean="0">
                <a:hlinkClick r:id="rId2"/>
              </a:rPr>
              <a:t>Flickr</a:t>
            </a:r>
            <a:r>
              <a:rPr lang="ru-RU" sz="2600" dirty="0" smtClean="0"/>
              <a:t>  – загружено более 8 миллиардов фотографий. Насчитывается  более 87 млн. пользователей, ежедневно загружаются более 3,5 млн. изображений.</a:t>
            </a:r>
          </a:p>
          <a:p>
            <a:r>
              <a:rPr lang="en-US" sz="2600" dirty="0" smtClean="0">
                <a:hlinkClick r:id="rId3"/>
              </a:rPr>
              <a:t>Instagram</a:t>
            </a:r>
            <a:r>
              <a:rPr lang="ru-RU" sz="2600" dirty="0" smtClean="0">
                <a:hlinkClick r:id="rId3"/>
              </a:rPr>
              <a:t> </a:t>
            </a:r>
            <a:r>
              <a:rPr lang="ru-RU" sz="2600" dirty="0" smtClean="0"/>
              <a:t>– по данным на сентябрь 2012 г. загружено 5 миллиардов фотографий. Ежемесячная посещаемость более 100 млн. Ежедневно загружается около 40 млн. фотографий. Более 12 млн. пользователей.</a:t>
            </a:r>
          </a:p>
          <a:p>
            <a:r>
              <a:rPr lang="ru-RU" sz="2600" dirty="0" smtClean="0"/>
              <a:t> </a:t>
            </a:r>
            <a:r>
              <a:rPr lang="ru-RU" sz="2600" dirty="0" err="1" smtClean="0">
                <a:hlinkClick r:id="rId4"/>
              </a:rPr>
              <a:t>Pinterest</a:t>
            </a:r>
            <a:r>
              <a:rPr lang="ru-RU" sz="2600" dirty="0" smtClean="0">
                <a:hlinkClick r:id="rId4"/>
              </a:rPr>
              <a:t> </a:t>
            </a:r>
            <a:r>
              <a:rPr lang="ru-RU" sz="2600" dirty="0" smtClean="0"/>
              <a:t> – более 17 млн. посещений в день.</a:t>
            </a:r>
          </a:p>
          <a:p>
            <a:r>
              <a:rPr lang="ru-RU" sz="2600" dirty="0" smtClean="0"/>
              <a:t> </a:t>
            </a:r>
            <a:r>
              <a:rPr lang="ru-RU" sz="2600" dirty="0" smtClean="0">
                <a:hlinkClick r:id="rId5"/>
              </a:rPr>
              <a:t>Яндекс.Фотки </a:t>
            </a:r>
            <a:r>
              <a:rPr lang="ru-RU" sz="2600" dirty="0" smtClean="0"/>
              <a:t>– более 10 млн. пользователей, более  1 млн. ежедневных посещений. Ежедневно загружается более 260 тысяч фотографий.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Фотохостинги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968346" y="2136763"/>
            <a:ext cx="8858312" cy="4929222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Многопользовательские </a:t>
            </a:r>
            <a:r>
              <a:rPr lang="ru-RU" dirty="0" err="1" smtClean="0">
                <a:solidFill>
                  <a:schemeClr val="tx1"/>
                </a:solidFill>
              </a:rPr>
              <a:t>веб-сайты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контентное</a:t>
            </a:r>
            <a:r>
              <a:rPr lang="ru-RU" dirty="0" smtClean="0">
                <a:solidFill>
                  <a:schemeClr val="tx1"/>
                </a:solidFill>
              </a:rPr>
              <a:t> наполнение которых осуществляется пользователями. </a:t>
            </a:r>
          </a:p>
          <a:p>
            <a:pPr eaLnBrk="1" hangingPunct="1"/>
            <a:r>
              <a:rPr lang="ru-RU" dirty="0" smtClean="0">
                <a:solidFill>
                  <a:schemeClr val="tx1"/>
                </a:solidFill>
              </a:rPr>
              <a:t>Являются </a:t>
            </a:r>
            <a:r>
              <a:rPr lang="ru-RU" i="1" dirty="0" smtClean="0">
                <a:solidFill>
                  <a:schemeClr val="tx1"/>
                </a:solidFill>
              </a:rPr>
              <a:t>социальными средами</a:t>
            </a:r>
            <a:r>
              <a:rPr lang="ru-RU" dirty="0" smtClean="0">
                <a:solidFill>
                  <a:schemeClr val="tx1"/>
                </a:solidFill>
              </a:rPr>
              <a:t>, позволяющими общаться их участникам, объединенным общими интересами в прошлом или настоящем. </a:t>
            </a:r>
          </a:p>
          <a:p>
            <a:r>
              <a:rPr lang="ru-RU" dirty="0" smtClean="0"/>
              <a:t>Функционал </a:t>
            </a:r>
            <a:r>
              <a:rPr lang="ru-RU" dirty="0" err="1" smtClean="0"/>
              <a:t>соцсетей</a:t>
            </a:r>
            <a:r>
              <a:rPr lang="ru-RU" dirty="0" smtClean="0"/>
              <a:t> исподволь культивирует в пользователях стремление выделиться собственной активностью  (рейтинги посещаемости, отчеты </a:t>
            </a:r>
            <a:r>
              <a:rPr lang="ru-RU" dirty="0" err="1" smtClean="0"/>
              <a:t>обсуждаемости</a:t>
            </a:r>
            <a:r>
              <a:rPr lang="ru-RU" dirty="0" smtClean="0"/>
              <a:t> размещенных сообщений). Этим стимулируется активность пользователей, чьими усилиями и производится содержательное наполнение.</a:t>
            </a:r>
          </a:p>
          <a:p>
            <a:pPr eaLnBrk="1" hangingPunct="1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1254125" y="708026"/>
            <a:ext cx="8607425" cy="1262063"/>
          </a:xfrm>
        </p:spPr>
        <p:txBody>
          <a:bodyPr tIns="35272"/>
          <a:lstStyle/>
          <a:p>
            <a:pPr>
              <a:tabLst>
                <a:tab pos="723750" algn="l"/>
                <a:tab pos="1447498" algn="l"/>
                <a:tab pos="2171250" algn="l"/>
                <a:tab pos="2895000" algn="l"/>
                <a:tab pos="3618748" algn="l"/>
                <a:tab pos="4342500" algn="l"/>
                <a:tab pos="5066250" algn="l"/>
                <a:tab pos="5789999" algn="l"/>
                <a:tab pos="6513749" algn="l"/>
                <a:tab pos="7237500" algn="l"/>
                <a:tab pos="7961249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</a:rPr>
              <a:t>Социальные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сети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3135" indent="-312429">
              <a:spcBef>
                <a:spcPts val="661"/>
              </a:spcBef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/>
                </a:solidFill>
                <a:hlinkClick r:id="rId2"/>
              </a:rPr>
              <a:t>Facebook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–</a:t>
            </a:r>
            <a:r>
              <a:rPr lang="ru-RU" dirty="0" smtClean="0">
                <a:solidFill>
                  <a:schemeClr val="tx1"/>
                </a:solidFill>
              </a:rPr>
              <a:t> более 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миллиарда пользователей на октябрь 2012 г.</a:t>
            </a:r>
          </a:p>
          <a:p>
            <a:pPr marL="403135" indent="-312429">
              <a:spcBef>
                <a:spcPts val="661"/>
              </a:spcBef>
              <a:buFont typeface="Wingdings 2"/>
              <a:buChar char=""/>
              <a:defRPr/>
            </a:pPr>
            <a:r>
              <a:rPr lang="en-US" dirty="0" smtClean="0">
                <a:hlinkClick r:id="rId3"/>
              </a:rPr>
              <a:t>Google+</a:t>
            </a:r>
            <a:r>
              <a:rPr lang="ru-RU" dirty="0" smtClean="0">
                <a:hlinkClick r:id="rId3"/>
              </a:rPr>
              <a:t> </a:t>
            </a:r>
            <a:r>
              <a:rPr lang="en-US" dirty="0" smtClean="0"/>
              <a:t>– </a:t>
            </a:r>
            <a:r>
              <a:rPr lang="ru-RU" dirty="0" smtClean="0"/>
              <a:t>свыше 400 млн. пользователей на сентябрь 2012 г.</a:t>
            </a:r>
            <a:endParaRPr lang="en-US" dirty="0" smtClean="0"/>
          </a:p>
          <a:p>
            <a:pPr marL="403135" indent="-312429">
              <a:spcBef>
                <a:spcPts val="661"/>
              </a:spcBef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/>
                </a:solidFill>
                <a:hlinkClick r:id="rId4"/>
              </a:rPr>
              <a:t>LinkedIn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–</a:t>
            </a:r>
            <a:r>
              <a:rPr lang="ru-RU" dirty="0" smtClean="0">
                <a:solidFill>
                  <a:schemeClr val="tx1"/>
                </a:solidFill>
              </a:rPr>
              <a:t> свыше 200 </a:t>
            </a:r>
            <a:r>
              <a:rPr lang="ru-RU" dirty="0" smtClean="0"/>
              <a:t>млн. пользователей на январь 2013 г.</a:t>
            </a:r>
          </a:p>
          <a:p>
            <a:pPr marL="403135" indent="-312429">
              <a:spcBef>
                <a:spcPts val="661"/>
              </a:spcBef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  <a:hlinkClick r:id="rId5"/>
              </a:rPr>
              <a:t>В Контакте </a:t>
            </a:r>
            <a:r>
              <a:rPr lang="en-US" dirty="0" smtClean="0">
                <a:solidFill>
                  <a:schemeClr val="tx1"/>
                </a:solidFill>
              </a:rPr>
              <a:t>–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свыше 200 млн. пользователей на декабрь 2012 г.</a:t>
            </a:r>
            <a:endParaRPr lang="ru-RU" dirty="0" smtClean="0">
              <a:solidFill>
                <a:schemeClr val="tx1"/>
              </a:solidFill>
            </a:endParaRPr>
          </a:p>
          <a:p>
            <a:pPr marL="403135" indent="-312429">
              <a:spcBef>
                <a:spcPts val="661"/>
              </a:spcBef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  <a:hlinkClick r:id="rId6"/>
              </a:rPr>
              <a:t>Одноклассники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 более 45 млн. </a:t>
            </a:r>
            <a:r>
              <a:rPr lang="ru-RU" dirty="0" smtClean="0"/>
              <a:t>пользователей на ноябрь 2011 г.</a:t>
            </a:r>
            <a:endParaRPr lang="ru-RU" dirty="0" smtClean="0">
              <a:solidFill>
                <a:schemeClr val="tx1"/>
              </a:solidFill>
            </a:endParaRPr>
          </a:p>
          <a:p>
            <a:pPr marL="403135" indent="-312429">
              <a:spcBef>
                <a:spcPts val="661"/>
              </a:spcBef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/>
                </a:solidFill>
                <a:hlinkClick r:id="rId7"/>
              </a:rPr>
              <a:t>Мой </a:t>
            </a:r>
            <a:r>
              <a:rPr lang="ru-RU" dirty="0" err="1" smtClean="0">
                <a:solidFill>
                  <a:schemeClr val="tx1"/>
                </a:solidFill>
                <a:hlinkClick r:id="rId7"/>
              </a:rPr>
              <a:t>Мир@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mail.ru</a:t>
            </a:r>
            <a:r>
              <a:rPr lang="ru-RU" dirty="0" smtClean="0">
                <a:solidFill>
                  <a:schemeClr val="tx1"/>
                </a:solidFill>
                <a:hlinkClick r:id="rId7"/>
              </a:rPr>
              <a:t> </a:t>
            </a:r>
            <a:r>
              <a:rPr lang="en-US" dirty="0" smtClean="0"/>
              <a:t>–</a:t>
            </a:r>
            <a:r>
              <a:rPr lang="ru-RU" dirty="0" smtClean="0"/>
              <a:t> число пользователей не раскрывается.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Наиболее крупные социальные сети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708025"/>
            <a:ext cx="8607425" cy="1262063"/>
          </a:xfrm>
        </p:spPr>
        <p:txBody>
          <a:bodyPr tIns="35276"/>
          <a:lstStyle/>
          <a:p>
            <a:pPr eaLnBrk="1" fontAlgn="auto" hangingPunct="1"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Определение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Веб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2.0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>
          <a:xfrm>
            <a:off x="822325" y="2138363"/>
            <a:ext cx="8418513" cy="4762500"/>
          </a:xfrm>
        </p:spPr>
        <p:txBody>
          <a:bodyPr>
            <a:normAutofit fontScale="92500"/>
          </a:bodyPr>
          <a:lstStyle/>
          <a:p>
            <a:pPr marL="503186" indent="-431755" eaLnBrk="1" fontAlgn="auto" hangingPunct="1"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/>
              <a:t>Впервые термин употреблен вице-президентом издательства </a:t>
            </a:r>
            <a:r>
              <a:rPr lang="ru-RU" dirty="0" err="1" smtClean="0"/>
              <a:t>O’Reilly</a:t>
            </a:r>
            <a:r>
              <a:rPr lang="ru-RU" dirty="0" smtClean="0"/>
              <a:t> Дейлом </a:t>
            </a:r>
            <a:r>
              <a:rPr lang="ru-RU" dirty="0" err="1" smtClean="0"/>
              <a:t>Дагерти</a:t>
            </a:r>
            <a:r>
              <a:rPr lang="ru-RU" dirty="0" smtClean="0"/>
              <a:t> в статье «Что такое </a:t>
            </a:r>
            <a:r>
              <a:rPr lang="ru-RU" dirty="0" err="1" smtClean="0"/>
              <a:t>Веб</a:t>
            </a:r>
            <a:r>
              <a:rPr lang="ru-RU" dirty="0" smtClean="0"/>
              <a:t> 2.0» (русский перевод в «</a:t>
            </a:r>
            <a:r>
              <a:rPr lang="ru-RU" dirty="0" err="1" smtClean="0"/>
              <a:t>Компьютерре</a:t>
            </a:r>
            <a:r>
              <a:rPr lang="ru-RU" dirty="0" smtClean="0"/>
              <a:t>» - </a:t>
            </a:r>
            <a:r>
              <a:rPr lang="ru-RU" dirty="0" err="1" smtClean="0">
                <a:hlinkClick r:id="rId3"/>
              </a:rPr>
              <a:t>www.computerra.ru</a:t>
            </a:r>
            <a:r>
              <a:rPr lang="ru-RU" dirty="0" smtClean="0">
                <a:hlinkClick r:id="rId3"/>
              </a:rPr>
              <a:t>/</a:t>
            </a:r>
            <a:r>
              <a:rPr lang="ru-RU" dirty="0" err="1" smtClean="0">
                <a:hlinkClick r:id="rId3"/>
              </a:rPr>
              <a:t>think</a:t>
            </a:r>
            <a:r>
              <a:rPr lang="ru-RU" dirty="0" smtClean="0">
                <a:hlinkClick r:id="rId3"/>
              </a:rPr>
              <a:t>/234100</a:t>
            </a:r>
            <a:r>
              <a:rPr lang="ru-RU" dirty="0" smtClean="0"/>
              <a:t>.</a:t>
            </a:r>
          </a:p>
          <a:p>
            <a:pPr marL="503186" indent="-431755" eaLnBrk="1" fontAlgn="auto" hangingPunct="1"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/>
              <a:t>В нашем понимании понятием «</a:t>
            </a:r>
            <a:r>
              <a:rPr lang="ru-RU" dirty="0" err="1" smtClean="0"/>
              <a:t>Веб</a:t>
            </a:r>
            <a:r>
              <a:rPr lang="ru-RU" dirty="0" smtClean="0"/>
              <a:t> 2.0» определяется концепция наполнения содержания Всемирной паутины совокупными усилиями пользователей.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Критика социальных </a:t>
            </a:r>
            <a:r>
              <a:rPr lang="ru-RU" dirty="0" err="1" smtClean="0"/>
              <a:t>медиа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68346" y="1708135"/>
            <a:ext cx="3857652" cy="5143536"/>
          </a:xfrm>
        </p:spPr>
        <p:txBody>
          <a:bodyPr/>
          <a:lstStyle/>
          <a:p>
            <a:r>
              <a:rPr lang="ru-RU" dirty="0" smtClean="0"/>
              <a:t>Культивирование </a:t>
            </a:r>
            <a:r>
              <a:rPr lang="ru-RU" dirty="0" err="1" smtClean="0"/>
              <a:t>нарцисцизма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Трата времени на пустое времяпрепровождение.</a:t>
            </a:r>
          </a:p>
          <a:p>
            <a:r>
              <a:rPr lang="ru-RU" dirty="0" smtClean="0"/>
              <a:t>Подмена реальной жизни – виртуальной.</a:t>
            </a:r>
          </a:p>
          <a:p>
            <a:r>
              <a:rPr lang="ru-RU" dirty="0" smtClean="0"/>
              <a:t>Вызывание зависимости.</a:t>
            </a:r>
            <a:endParaRPr lang="ru-RU" dirty="0"/>
          </a:p>
        </p:txBody>
      </p:sp>
      <p:pic>
        <p:nvPicPr>
          <p:cNvPr id="6" name="Содержимое 5" descr="Social Media Explaine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25998" y="1745925"/>
            <a:ext cx="5022852" cy="474659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800" dirty="0" smtClean="0"/>
              <a:t>Применение приложений </a:t>
            </a:r>
            <a:r>
              <a:rPr lang="ru-RU" sz="4800" dirty="0" err="1" smtClean="0"/>
              <a:t>Веб</a:t>
            </a:r>
            <a:r>
              <a:rPr lang="ru-RU" sz="4800" dirty="0" smtClean="0"/>
              <a:t> 2.0</a:t>
            </a:r>
            <a:r>
              <a:rPr lang="en-US" sz="4800" dirty="0" smtClean="0"/>
              <a:t> </a:t>
            </a:r>
            <a:r>
              <a:rPr lang="ru-RU" sz="4800" dirty="0" smtClean="0"/>
              <a:t>в библиотеках</a:t>
            </a:r>
            <a:endParaRPr lang="ru-RU" dirty="0"/>
          </a:p>
        </p:txBody>
      </p:sp>
      <p:sp>
        <p:nvSpPr>
          <p:cNvPr id="23555" name="Содержимое 6"/>
          <p:cNvSpPr>
            <a:spLocks noGrp="1"/>
          </p:cNvSpPr>
          <p:nvPr>
            <p:ph idx="1"/>
          </p:nvPr>
        </p:nvSpPr>
        <p:spPr>
          <a:xfrm>
            <a:off x="1539875" y="1779588"/>
            <a:ext cx="8266113" cy="5292725"/>
          </a:xfrm>
        </p:spPr>
        <p:txBody>
          <a:bodyPr/>
          <a:lstStyle/>
          <a:p>
            <a:r>
              <a:rPr lang="ru-RU" dirty="0" smtClean="0"/>
              <a:t>В библиотеках, как и во всех других  учреждениях, приложения </a:t>
            </a:r>
            <a:r>
              <a:rPr lang="ru-RU" dirty="0" err="1" smtClean="0"/>
              <a:t>Веб</a:t>
            </a:r>
            <a:r>
              <a:rPr lang="ru-RU" dirty="0" smtClean="0"/>
              <a:t> 2.0</a:t>
            </a:r>
            <a:r>
              <a:rPr lang="en-US" dirty="0" smtClean="0"/>
              <a:t> (</a:t>
            </a:r>
            <a:r>
              <a:rPr lang="ru-RU" dirty="0" smtClean="0"/>
              <a:t>«социальные </a:t>
            </a:r>
            <a:r>
              <a:rPr lang="ru-RU" dirty="0" err="1" smtClean="0"/>
              <a:t>медиа</a:t>
            </a:r>
            <a:r>
              <a:rPr lang="ru-RU" dirty="0" smtClean="0"/>
              <a:t>»</a:t>
            </a:r>
            <a:r>
              <a:rPr lang="en-US" dirty="0" smtClean="0"/>
              <a:t>) </a:t>
            </a:r>
            <a:r>
              <a:rPr lang="ru-RU" dirty="0" smtClean="0"/>
              <a:t>постепенно превращаются в стандартный инструмент продвижения в Сети.</a:t>
            </a:r>
          </a:p>
          <a:p>
            <a:r>
              <a:rPr lang="ru-RU" dirty="0" smtClean="0"/>
              <a:t>Открыто целое новое направление маркетинговой деятельности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SMM </a:t>
            </a:r>
            <a:r>
              <a:rPr lang="ru-RU" dirty="0" smtClean="0"/>
              <a:t>(</a:t>
            </a:r>
            <a:r>
              <a:rPr lang="en-US" dirty="0" smtClean="0"/>
              <a:t>Social media marketing</a:t>
            </a:r>
            <a:r>
              <a:rPr lang="ru-RU" dirty="0" smtClean="0"/>
              <a:t>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9875" y="993775"/>
            <a:ext cx="8308975" cy="4192588"/>
          </a:xfrm>
        </p:spPr>
        <p:txBody>
          <a:bodyPr/>
          <a:lstStyle/>
          <a:p>
            <a:pPr>
              <a:defRPr/>
            </a:pPr>
            <a:r>
              <a:rPr lang="ru-RU" sz="5400" dirty="0" smtClean="0"/>
              <a:t>Главная задача всех социальных </a:t>
            </a:r>
            <a:r>
              <a:rPr lang="ru-RU" sz="5400" dirty="0" err="1" smtClean="0"/>
              <a:t>медиа</a:t>
            </a:r>
            <a:r>
              <a:rPr lang="ru-RU" sz="5400" dirty="0" smtClean="0"/>
              <a:t> - </a:t>
            </a:r>
            <a:r>
              <a:rPr lang="ru-RU" sz="5400" b="1" dirty="0" smtClean="0"/>
              <a:t>увеличение заметности события</a:t>
            </a:r>
            <a:endParaRPr lang="ru-RU" sz="54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43213" y="2867025"/>
            <a:ext cx="7056437" cy="2519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Методы использования инструментов </a:t>
            </a:r>
            <a:r>
              <a:rPr lang="ru-RU" dirty="0" err="1" smtClean="0"/>
              <a:t>Веб</a:t>
            </a:r>
            <a:r>
              <a:rPr lang="ru-RU" dirty="0" smtClean="0"/>
              <a:t> 2.0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843213" y="1176338"/>
            <a:ext cx="7056437" cy="16637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Использование блогов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500" dirty="0" smtClean="0"/>
              <a:t>Стандартный блог</a:t>
            </a:r>
            <a:endParaRPr lang="ru-RU" sz="35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500" dirty="0" err="1" smtClean="0"/>
              <a:t>Микроблог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Публикация мнений </a:t>
            </a:r>
            <a:r>
              <a:rPr lang="ru-RU" dirty="0" smtClean="0"/>
              <a:t>по различным событиям библиотечной жизни или откликов на внешние события:</a:t>
            </a:r>
          </a:p>
          <a:p>
            <a:pPr lvl="1">
              <a:defRPr/>
            </a:pPr>
            <a:r>
              <a:rPr lang="ru-RU" dirty="0" smtClean="0"/>
              <a:t>выражение развернутой точки зрения на актуальные события.</a:t>
            </a:r>
          </a:p>
          <a:p>
            <a:pPr lvl="1">
              <a:defRPr/>
            </a:pPr>
            <a:r>
              <a:rPr lang="ru-RU" dirty="0" smtClean="0"/>
              <a:t>обсуждения  книг (как от имени библиотеки , так и от имени «агентов влияния»);</a:t>
            </a:r>
          </a:p>
          <a:p>
            <a:pPr lvl="1">
              <a:defRPr/>
            </a:pPr>
            <a:r>
              <a:rPr lang="ru-RU" dirty="0" smtClean="0"/>
              <a:t>п</a:t>
            </a:r>
            <a:r>
              <a:rPr lang="ru-RU" dirty="0" smtClean="0">
                <a:solidFill>
                  <a:schemeClr val="tx1"/>
                </a:solidFill>
              </a:rPr>
              <a:t>разднование юбилейных дат;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Оповещение в режиме реального времени о происходящих в библиотеке событиях:</a:t>
            </a:r>
          </a:p>
          <a:p>
            <a:pPr lvl="1"/>
            <a:r>
              <a:rPr lang="ru-RU" dirty="0" smtClean="0"/>
              <a:t>поступление новых изданий (каждое издание – отдельное сообщение)</a:t>
            </a:r>
          </a:p>
          <a:p>
            <a:pPr lvl="1"/>
            <a:r>
              <a:rPr lang="ru-RU" dirty="0" smtClean="0"/>
              <a:t>микро-анонсы и микро-пресс релизы проводимых информационных и </a:t>
            </a:r>
            <a:r>
              <a:rPr lang="ru-RU" dirty="0" err="1" smtClean="0"/>
              <a:t>досуговых</a:t>
            </a:r>
            <a:r>
              <a:rPr lang="ru-RU" dirty="0" smtClean="0"/>
              <a:t> мероприятий.</a:t>
            </a:r>
          </a:p>
          <a:p>
            <a:pPr lvl="1"/>
            <a:r>
              <a:rPr lang="ru-RU" dirty="0" smtClean="0"/>
              <a:t>изменения распорядка работы и т.п.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1111222" y="2279639"/>
            <a:ext cx="8418513" cy="4762500"/>
          </a:xfrm>
        </p:spPr>
        <p:txBody>
          <a:bodyPr/>
          <a:lstStyle/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dirty="0" smtClean="0">
                <a:hlinkClick r:id="rId3"/>
              </a:rPr>
              <a:t>Идеи, технологии, решения</a:t>
            </a:r>
            <a:endParaRPr lang="ru-RU" dirty="0" smtClean="0">
              <a:hlinkClick r:id="rId4"/>
            </a:endParaRPr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dirty="0" smtClean="0">
                <a:hlinkClick r:id="rId5"/>
              </a:rPr>
              <a:t>Планета е-книг</a:t>
            </a:r>
            <a:r>
              <a:rPr lang="ru-RU" dirty="0" smtClean="0"/>
              <a:t> </a:t>
            </a:r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dirty="0" smtClean="0">
                <a:hlinkClick r:id="rId6"/>
              </a:rPr>
              <a:t>Библиотеки и молодежь</a:t>
            </a:r>
            <a:endParaRPr lang="ru-RU" dirty="0" smtClean="0"/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dirty="0" smtClean="0">
                <a:solidFill>
                  <a:schemeClr val="tx1"/>
                </a:solidFill>
                <a:hlinkClick r:id="rId7"/>
              </a:rPr>
              <a:t>Мышь библиотечная</a:t>
            </a:r>
            <a:endParaRPr lang="ru-RU" dirty="0" smtClean="0">
              <a:solidFill>
                <a:schemeClr val="tx1"/>
              </a:solidFill>
            </a:endParaRPr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dirty="0" smtClean="0">
                <a:solidFill>
                  <a:schemeClr val="tx1"/>
                </a:solidFill>
                <a:hlinkClick r:id="rId8"/>
              </a:rPr>
              <a:t>Библиоград</a:t>
            </a:r>
            <a:endParaRPr lang="ru-RU" dirty="0" smtClean="0">
              <a:solidFill>
                <a:schemeClr val="tx1"/>
              </a:solidFill>
            </a:endParaRPr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dirty="0" smtClean="0"/>
              <a:t>Полный перечень российских </a:t>
            </a:r>
            <a:r>
              <a:rPr lang="ru-RU" dirty="0" smtClean="0">
                <a:solidFill>
                  <a:schemeClr val="tx1"/>
                </a:solidFill>
                <a:hlinkClick r:id="rId9"/>
              </a:rPr>
              <a:t>библиотечных блогов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501598" indent="-430168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501598" indent="-430168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89" y="636588"/>
            <a:ext cx="8607425" cy="1262062"/>
          </a:xfrm>
        </p:spPr>
        <p:txBody>
          <a:bodyPr tIns="35272">
            <a:normAutofit fontScale="90000"/>
          </a:bodyPr>
          <a:lstStyle/>
          <a:p>
            <a:pPr>
              <a:tabLst>
                <a:tab pos="723750" algn="l"/>
                <a:tab pos="1447498" algn="l"/>
                <a:tab pos="2171250" algn="l"/>
                <a:tab pos="2895000" algn="l"/>
                <a:tab pos="3618748" algn="l"/>
                <a:tab pos="4342500" algn="l"/>
                <a:tab pos="5066250" algn="l"/>
                <a:tab pos="5789999" algn="l"/>
                <a:tab pos="6513749" algn="l"/>
                <a:tab pos="7237500" algn="l"/>
                <a:tab pos="7961249" algn="l"/>
              </a:tabLst>
              <a:defRPr/>
            </a:pPr>
            <a:r>
              <a:rPr lang="ru-RU" dirty="0" smtClean="0">
                <a:solidFill>
                  <a:schemeClr val="tx1"/>
                </a:solidFill>
              </a:rPr>
              <a:t>Наиболее известные российские библиотечные </a:t>
            </a:r>
            <a:r>
              <a:rPr lang="ru-RU" dirty="0" err="1" smtClean="0">
                <a:solidFill>
                  <a:schemeClr val="tx1"/>
                </a:solidFill>
              </a:rPr>
              <a:t>блоги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/>
              <a:t>Видеохостинги</a:t>
            </a:r>
            <a:endParaRPr lang="ru-RU" dirty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Размещение на </a:t>
            </a:r>
            <a:r>
              <a:rPr lang="ru-RU" dirty="0" err="1" smtClean="0"/>
              <a:t>самонаполняемых</a:t>
            </a:r>
            <a:r>
              <a:rPr lang="ru-RU" dirty="0" smtClean="0"/>
              <a:t> серверах </a:t>
            </a:r>
            <a:r>
              <a:rPr lang="ru-RU" dirty="0" err="1" smtClean="0"/>
              <a:t>видеофайлов</a:t>
            </a:r>
            <a:r>
              <a:rPr lang="ru-RU" dirty="0" smtClean="0"/>
              <a:t>, иллюстрирующих работу библиотеки.</a:t>
            </a:r>
          </a:p>
          <a:p>
            <a:r>
              <a:rPr lang="ru-RU" dirty="0" smtClean="0"/>
              <a:t>Продвижение </a:t>
            </a:r>
            <a:r>
              <a:rPr lang="ru-RU" dirty="0" err="1" smtClean="0"/>
              <a:t>видеоконтента</a:t>
            </a:r>
            <a:r>
              <a:rPr lang="ru-RU" dirty="0" smtClean="0"/>
              <a:t>:</a:t>
            </a:r>
          </a:p>
          <a:p>
            <a:pPr lvl="1"/>
            <a:r>
              <a:rPr lang="ru-RU" dirty="0" smtClean="0"/>
              <a:t>сообщения в максимальном числе блогов;</a:t>
            </a:r>
          </a:p>
          <a:p>
            <a:pPr lvl="1"/>
            <a:r>
              <a:rPr lang="ru-RU" dirty="0" smtClean="0"/>
              <a:t>«посев» ссылок на размещенные видеофрагменты в социальных сетях;</a:t>
            </a:r>
          </a:p>
          <a:p>
            <a:pPr lvl="1"/>
            <a:r>
              <a:rPr lang="ru-RU" dirty="0" smtClean="0"/>
              <a:t>ответы на поступающие комментарии.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Социальные сети обладают богатыми функциональными возможностями, использование которых позволяет осуществлять процесс продвижения библиотеки среди сетевого сообщества наиболее эффективно.</a:t>
            </a:r>
          </a:p>
          <a:p>
            <a:r>
              <a:rPr lang="ru-RU" dirty="0" smtClean="0"/>
              <a:t>Для библиотек наибольшее значение имеет работа в </a:t>
            </a:r>
            <a:r>
              <a:rPr lang="en-US" dirty="0" err="1" smtClean="0">
                <a:hlinkClick r:id="rId2"/>
              </a:rPr>
              <a:t>Facebook</a:t>
            </a:r>
            <a:r>
              <a:rPr lang="ru-RU" dirty="0" smtClean="0"/>
              <a:t> и </a:t>
            </a:r>
            <a:r>
              <a:rPr lang="ru-RU" dirty="0" smtClean="0">
                <a:hlinkClick r:id="rId3"/>
              </a:rPr>
              <a:t>В Контакте </a:t>
            </a:r>
            <a:r>
              <a:rPr lang="ru-RU" dirty="0" smtClean="0"/>
              <a:t>, поскольку там концентрируется основная потенциальная аудитория.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социальных сетей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9784" y="1632889"/>
            <a:ext cx="8715436" cy="55759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 smtClean="0"/>
              <a:t>Создание профиля библиотеки в социальной сети.</a:t>
            </a:r>
          </a:p>
          <a:p>
            <a:pPr marL="74767" indent="-377979">
              <a:defRPr/>
            </a:pPr>
            <a:r>
              <a:rPr lang="ru-RU" sz="2400" dirty="0" smtClean="0"/>
              <a:t>Формирование сообщества: поиск и приглашение в друзья читателей, а также коллег и знакомых.</a:t>
            </a:r>
          </a:p>
          <a:p>
            <a:pPr marL="74767" indent="-377979">
              <a:defRPr/>
            </a:pPr>
            <a:r>
              <a:rPr lang="ru-RU" sz="2400" dirty="0" smtClean="0"/>
              <a:t>Содержательное наполнение профиля:  создание </a:t>
            </a:r>
            <a:r>
              <a:rPr lang="ru-RU" sz="2400" dirty="0" err="1" smtClean="0"/>
              <a:t>фотогалереи</a:t>
            </a:r>
            <a:r>
              <a:rPr lang="ru-RU" sz="2400" dirty="0" smtClean="0"/>
              <a:t>, мероприятий,  страниц, тематических групп, оценки материалов других пользователей.</a:t>
            </a:r>
          </a:p>
          <a:p>
            <a:pPr>
              <a:defRPr/>
            </a:pPr>
            <a:r>
              <a:rPr lang="ru-RU" sz="2400" dirty="0" smtClean="0"/>
              <a:t>Ежедневная активность: публикация собственных заметок  и ссылок на ценные ресурсы тематических группах и на отдельных страницах. Поводы к публикации: любые события от мелких </a:t>
            </a:r>
            <a:r>
              <a:rPr lang="ru-RU" sz="2400" dirty="0" err="1" smtClean="0"/>
              <a:t>внутрибиблиотечных</a:t>
            </a:r>
            <a:r>
              <a:rPr lang="ru-RU" sz="2400" dirty="0" smtClean="0"/>
              <a:t> до всемирного масштаба.</a:t>
            </a:r>
          </a:p>
          <a:p>
            <a:pPr>
              <a:defRPr/>
            </a:pPr>
            <a:r>
              <a:rPr lang="ru-RU" sz="2400" dirty="0" smtClean="0"/>
              <a:t>Продвижение профиля библиотеки в рамках отдельной социальной сети, а также с помощью блогов и видео- или </a:t>
            </a:r>
            <a:r>
              <a:rPr lang="ru-RU" sz="2400" dirty="0" err="1" smtClean="0"/>
              <a:t>фотохостинга</a:t>
            </a:r>
            <a:r>
              <a:rPr lang="ru-RU" sz="2400" dirty="0" smtClean="0"/>
              <a:t>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Этапы работы в социальных сетях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Советы по использованию СММ</a:t>
            </a:r>
            <a:endParaRPr lang="ru-RU" dirty="0"/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организации работы всегда исходить из основной цели применения социальных </a:t>
            </a:r>
            <a:r>
              <a:rPr lang="ru-RU" dirty="0" err="1" smtClean="0"/>
              <a:t>медиа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Крайне важно оперативно отвечать на комментарии, включая высказывания негативного характера.</a:t>
            </a:r>
          </a:p>
          <a:p>
            <a:r>
              <a:rPr lang="ru-RU" dirty="0" smtClean="0"/>
              <a:t>Обратного пути из социальных </a:t>
            </a:r>
            <a:r>
              <a:rPr lang="ru-RU" dirty="0" err="1" smtClean="0"/>
              <a:t>медиа</a:t>
            </a:r>
            <a:r>
              <a:rPr lang="ru-RU" dirty="0" smtClean="0"/>
              <a:t> нет – уход из них означает  однозначный негатив по отношению к библиотеке.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25536" y="302387"/>
            <a:ext cx="8523235" cy="576346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Социальные </a:t>
            </a:r>
            <a:r>
              <a:rPr lang="ru-RU" b="1" dirty="0" err="1" smtClean="0">
                <a:solidFill>
                  <a:schemeClr val="tx1"/>
                </a:solidFill>
              </a:rPr>
              <a:t>медиа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иное название (синоним) приложений </a:t>
            </a:r>
            <a:r>
              <a:rPr lang="ru-RU" dirty="0" err="1" smtClean="0">
                <a:solidFill>
                  <a:schemeClr val="tx1"/>
                </a:solidFill>
              </a:rPr>
              <a:t>Вэб</a:t>
            </a:r>
            <a:r>
              <a:rPr lang="en-US" dirty="0" smtClean="0">
                <a:solidFill>
                  <a:schemeClr val="tx1"/>
                </a:solidFill>
              </a:rPr>
              <a:t> 2.0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последние годы фактически вытесняет термин «</a:t>
            </a:r>
            <a:r>
              <a:rPr lang="ru-RU" dirty="0" err="1" smtClean="0">
                <a:solidFill>
                  <a:schemeClr val="tx1"/>
                </a:solidFill>
              </a:rPr>
              <a:t>Вэб</a:t>
            </a:r>
            <a:r>
              <a:rPr lang="en-US" dirty="0" smtClean="0">
                <a:solidFill>
                  <a:schemeClr val="tx1"/>
                </a:solidFill>
              </a:rPr>
              <a:t> 2.0</a:t>
            </a:r>
            <a:r>
              <a:rPr lang="ru-RU" dirty="0" smtClean="0">
                <a:solidFill>
                  <a:schemeClr val="tx1"/>
                </a:solidFill>
              </a:rPr>
              <a:t>» из обихода.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Чем измеряется успех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/>
              <a:t>Успех работы с приложениями </a:t>
            </a:r>
            <a:r>
              <a:rPr lang="ru-RU" dirty="0" err="1" smtClean="0"/>
              <a:t>Веб</a:t>
            </a:r>
            <a:r>
              <a:rPr lang="ru-RU" dirty="0" smtClean="0"/>
              <a:t> 2.0</a:t>
            </a:r>
            <a:r>
              <a:rPr lang="en-US" dirty="0" smtClean="0"/>
              <a:t> (</a:t>
            </a:r>
            <a:r>
              <a:rPr lang="ru-RU" dirty="0" smtClean="0"/>
              <a:t>социальными </a:t>
            </a:r>
            <a:r>
              <a:rPr lang="ru-RU" dirty="0" err="1" smtClean="0"/>
              <a:t>медиа</a:t>
            </a:r>
            <a:r>
              <a:rPr lang="en-US" dirty="0" smtClean="0"/>
              <a:t>)</a:t>
            </a:r>
            <a:r>
              <a:rPr lang="ru-RU" dirty="0" smtClean="0"/>
              <a:t> измеряется не числом </a:t>
            </a:r>
            <a:r>
              <a:rPr lang="ru-RU" dirty="0" err="1" smtClean="0"/>
              <a:t>блогов</a:t>
            </a:r>
            <a:r>
              <a:rPr lang="ru-RU" dirty="0" smtClean="0"/>
              <a:t> и постов них, не числом размещенных видеофрагментов или фотографий, комментариев, последователей, «</a:t>
            </a:r>
            <a:r>
              <a:rPr lang="ru-RU" dirty="0" err="1" smtClean="0"/>
              <a:t>френдов</a:t>
            </a:r>
            <a:r>
              <a:rPr lang="ru-RU" dirty="0" smtClean="0"/>
              <a:t>», «</a:t>
            </a:r>
            <a:r>
              <a:rPr lang="ru-RU" dirty="0" err="1" smtClean="0"/>
              <a:t>лайков</a:t>
            </a:r>
            <a:r>
              <a:rPr lang="ru-RU" dirty="0" smtClean="0"/>
              <a:t>» и прочих «</a:t>
            </a:r>
            <a:r>
              <a:rPr lang="ru-RU" dirty="0" err="1" smtClean="0"/>
              <a:t>ретвитов</a:t>
            </a:r>
            <a:r>
              <a:rPr lang="ru-RU" dirty="0" smtClean="0"/>
              <a:t>».</a:t>
            </a:r>
          </a:p>
          <a:p>
            <a:pPr>
              <a:defRPr/>
            </a:pPr>
            <a:r>
              <a:rPr lang="ru-RU" dirty="0" smtClean="0"/>
              <a:t>Успешность работы  в социальных  </a:t>
            </a:r>
            <a:r>
              <a:rPr lang="ru-RU" dirty="0" err="1" smtClean="0"/>
              <a:t>медиа</a:t>
            </a:r>
            <a:r>
              <a:rPr lang="ru-RU" dirty="0" smtClean="0"/>
              <a:t> измеряется традиционными библиотечными показателями: число читателей, посещаемость, книговыдача.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Противопоставление библиотек и социальных </a:t>
            </a:r>
            <a:r>
              <a:rPr lang="ru-RU" dirty="0" err="1" smtClean="0"/>
              <a:t>медиа</a:t>
            </a:r>
            <a:endParaRPr lang="ru-RU" dirty="0"/>
          </a:p>
        </p:txBody>
      </p:sp>
      <p:pic>
        <p:nvPicPr>
          <p:cNvPr id="4" name="Содержимое 3" descr="Milwaukee Public Library Rolls Out A Very Social Ad Campaig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613" y="1779588"/>
            <a:ext cx="6484431" cy="5780087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Библиотека 2.0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Название концепции модернизации библиотечного обслуживания.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Термин введен в 2005 Майклом Кейси в </a:t>
            </a:r>
            <a:r>
              <a:rPr lang="ru-RU" dirty="0" err="1" smtClean="0"/>
              <a:t>блоге</a:t>
            </a:r>
            <a:r>
              <a:rPr lang="ru-RU" dirty="0" smtClean="0"/>
              <a:t> </a:t>
            </a:r>
            <a:r>
              <a:rPr lang="ru-RU" dirty="0" smtClean="0">
                <a:hlinkClick r:id="rId2"/>
              </a:rPr>
              <a:t>LibraryCrunch</a:t>
            </a:r>
            <a:r>
              <a:rPr lang="ru-RU" dirty="0" smtClean="0"/>
              <a:t>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Предложен по аналогии термину </a:t>
            </a:r>
            <a:r>
              <a:rPr lang="ru-RU" dirty="0" err="1" smtClean="0"/>
              <a:t>Веб</a:t>
            </a:r>
            <a:r>
              <a:rPr lang="ru-RU" dirty="0" smtClean="0"/>
              <a:t> 2.0, в основе которого лежит активное участие пользователей в наполнении Сети.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Суть концепции – создание библиотек, в которых читатели играли бы намного более существенную роль, чем в настоящее время.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Концептуальные подходы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790575" y="1779588"/>
            <a:ext cx="9290050" cy="5329237"/>
          </a:xfrm>
        </p:spPr>
        <p:txBody>
          <a:bodyPr/>
          <a:lstStyle/>
          <a:p>
            <a:pPr eaLnBrk="1" hangingPunct="1"/>
            <a:r>
              <a:rPr lang="ru-RU" sz="2600" dirty="0" smtClean="0"/>
              <a:t>В Библиотеке 2.0 все виды сервисов находятся в процессе постоянной переоценки и обновления с целью лучшего обслуживания читателей.</a:t>
            </a:r>
          </a:p>
          <a:p>
            <a:pPr eaLnBrk="1" hangingPunct="1"/>
            <a:r>
              <a:rPr lang="ru-RU" sz="2600" dirty="0" smtClean="0"/>
              <a:t>Библиотека 2.0 стремится максимально вовлечь читателей в разработку и реализацию библиотечных сервисов, всячески поощряя и поддерживая их </a:t>
            </a:r>
            <a:r>
              <a:rPr lang="ru-RU" sz="2600" dirty="0" smtClean="0">
                <a:latin typeface="Arial" charset="0"/>
              </a:rPr>
              <a:t>у</a:t>
            </a:r>
            <a:r>
              <a:rPr lang="ru-RU" sz="2600" dirty="0" smtClean="0"/>
              <a:t>частие. </a:t>
            </a:r>
          </a:p>
          <a:p>
            <a:pPr eaLnBrk="1" hangingPunct="1"/>
            <a:r>
              <a:rPr lang="ru-RU" sz="2600" dirty="0" smtClean="0"/>
              <a:t>Главная составляющая Библиотеки 2.0 —активный и компетентный пользователь. Благодаря тому, что информация циркулирует в обоих направлениях (от библиотеки к читателю и обратно), услуги библиотек оцениваются и развиваются более динамично и эффективно.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Воплощения Библиотеки 2.0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Электронный каталог библиотеки отражает комментарии читателей к конкретным произведениям.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Новые поступления в библиотеку транслируются читателям через </a:t>
            </a:r>
            <a:r>
              <a:rPr lang="en-US" dirty="0" smtClean="0"/>
              <a:t>RSS</a:t>
            </a:r>
            <a:r>
              <a:rPr lang="ru-RU" dirty="0" smtClean="0"/>
              <a:t>-каналы.</a:t>
            </a:r>
          </a:p>
          <a:p>
            <a:pPr marL="403177" indent="-312462" eaLnBrk="1" fontAlgn="auto" hangingPunct="1">
              <a:spcBef>
                <a:spcPts val="661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Библиотека на своем сайте создает собственные  </a:t>
            </a:r>
            <a:r>
              <a:rPr lang="ru-RU" dirty="0" err="1" smtClean="0"/>
              <a:t>блоги</a:t>
            </a:r>
            <a:r>
              <a:rPr lang="ru-RU" dirty="0" smtClean="0"/>
              <a:t> и </a:t>
            </a:r>
            <a:r>
              <a:rPr lang="ru-RU" dirty="0" err="1" smtClean="0"/>
              <a:t>вики-проекты</a:t>
            </a:r>
            <a:r>
              <a:rPr lang="ru-RU" dirty="0" smtClean="0"/>
              <a:t>, в наполнении которых задействованы прежде всего читатели (пример – подписи к фотографиям краеведческого характера).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Комплектование, управляемое читателями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Высшая форма Библиотеки 2.0. </a:t>
            </a:r>
          </a:p>
          <a:p>
            <a:r>
              <a:rPr lang="ru-RU" dirty="0" smtClean="0"/>
              <a:t>Применяется в качестве метода обеспечения доступа к цифровым ресурсам: библиотека оплачивает только ресурсы, которыми пользовались читатели, а не  все, на которые она подписалась.</a:t>
            </a:r>
          </a:p>
          <a:p>
            <a:r>
              <a:rPr lang="ru-RU" dirty="0" smtClean="0"/>
              <a:t>Позволяет максимально эффективно расходовать бюджет библиотек.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46" y="1847920"/>
            <a:ext cx="9028274" cy="717471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46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6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46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6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46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6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46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6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7300" dirty="0">
                <a:solidFill>
                  <a:schemeClr val="accent2">
                    <a:lumMod val="60000"/>
                    <a:lumOff val="40000"/>
                  </a:schemeClr>
                </a:solidFill>
                <a:latin typeface="PragmaticaKMM" charset="0"/>
              </a:rPr>
              <a:t>Спасибо за внимание</a:t>
            </a:r>
            <a:r>
              <a:rPr lang="en-US" sz="7300" dirty="0">
                <a:solidFill>
                  <a:schemeClr val="accent2">
                    <a:lumMod val="60000"/>
                    <a:lumOff val="40000"/>
                  </a:schemeClr>
                </a:solidFill>
                <a:latin typeface="PragmaticaKMM" charset="0"/>
              </a:rPr>
              <a:t>!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latin typeface="PragmaticaKMM" charset="0"/>
              </a:rPr>
              <a:t/>
            </a:r>
            <a:b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latin typeface="PragmaticaKMM" charset="0"/>
              </a:rPr>
            </a:br>
            <a:r>
              <a:rPr lang="ru-RU" dirty="0">
                <a:latin typeface="PragmaticaKMM" charset="0"/>
              </a:rPr>
              <a:t/>
            </a:r>
            <a:br>
              <a:rPr lang="ru-RU" dirty="0">
                <a:latin typeface="PragmaticaKMM" charset="0"/>
              </a:rPr>
            </a:br>
            <a:r>
              <a:rPr lang="ru-RU" sz="4400" dirty="0">
                <a:latin typeface="PragmaticaKMM" charset="0"/>
              </a:rPr>
              <a:t>Степанов</a:t>
            </a:r>
            <a:br>
              <a:rPr lang="ru-RU" sz="4400" dirty="0">
                <a:latin typeface="PragmaticaKMM" charset="0"/>
              </a:rPr>
            </a:br>
            <a:r>
              <a:rPr lang="ru-RU" sz="4400" dirty="0">
                <a:latin typeface="PragmaticaKMM" charset="0"/>
              </a:rPr>
              <a:t>Вадим Константинович</a:t>
            </a:r>
            <a:br>
              <a:rPr lang="ru-RU" sz="4400" dirty="0">
                <a:latin typeface="PragmaticaKMM" charset="0"/>
              </a:rPr>
            </a:br>
            <a:r>
              <a:rPr lang="ru-RU" sz="4400" dirty="0">
                <a:latin typeface="PragmaticaKMM" charset="0"/>
              </a:rPr>
              <a:t/>
            </a:r>
            <a:br>
              <a:rPr lang="ru-RU" sz="4400" dirty="0">
                <a:latin typeface="PragmaticaKMM" charset="0"/>
              </a:rPr>
            </a:br>
            <a:r>
              <a:rPr lang="ru-RU" sz="3500" i="1" dirty="0">
                <a:solidFill>
                  <a:schemeClr val="bg1">
                    <a:lumMod val="50000"/>
                  </a:schemeClr>
                </a:solidFill>
                <a:latin typeface="PragmaticaKMM" charset="0"/>
              </a:rPr>
              <a:t>Московский государственный университет культуры и искусств</a:t>
            </a:r>
            <a:r>
              <a:rPr lang="ru-RU" sz="3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/>
            </a:r>
            <a:br>
              <a:rPr lang="ru-RU" sz="3100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</a:br>
            <a:endParaRPr lang="ru-RU" sz="3100" i="1" dirty="0">
              <a:solidFill>
                <a:schemeClr val="accent3">
                  <a:lumMod val="60000"/>
                  <a:lumOff val="40000"/>
                </a:schemeClr>
              </a:solidFill>
              <a:latin typeface="PragmaticaKMM Cyr" charset="-52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20026" y="5627758"/>
            <a:ext cx="9576594" cy="1259946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charset="2"/>
              <a:buNone/>
            </a:pPr>
            <a:endParaRPr lang="ru-RU" sz="2600" dirty="0">
              <a:solidFill>
                <a:srgbClr val="FAFD00"/>
              </a:solidFill>
              <a:latin typeface="PragmaticaKMM" charset="0"/>
            </a:endParaRP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ru-RU" sz="2600" dirty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http://www.</a:t>
            </a:r>
            <a:r>
              <a:rPr lang="en-US" sz="2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vadimstepanov</a:t>
            </a:r>
            <a:r>
              <a:rPr lang="ru-RU" sz="2600" dirty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.</a:t>
            </a:r>
            <a:r>
              <a:rPr lang="ru-RU" sz="2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ru</a:t>
            </a:r>
            <a:endParaRPr lang="ru-RU" sz="2600" dirty="0">
              <a:solidFill>
                <a:schemeClr val="accent3">
                  <a:lumMod val="60000"/>
                  <a:lumOff val="40000"/>
                </a:schemeClr>
              </a:solidFill>
              <a:latin typeface="PragmaticaKMM" charset="0"/>
            </a:endParaRP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ru-RU" sz="2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stepanov@</a:t>
            </a:r>
            <a:r>
              <a:rPr lang="en-US" sz="2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vadimstepanov</a:t>
            </a:r>
            <a:r>
              <a:rPr lang="ru-RU" sz="2600" dirty="0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.</a:t>
            </a:r>
            <a:r>
              <a:rPr lang="ru-RU" sz="2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PragmaticaKMM" charset="0"/>
              </a:rPr>
              <a:t>ru</a:t>
            </a:r>
            <a:endParaRPr lang="ru-RU" sz="2600" dirty="0">
              <a:solidFill>
                <a:schemeClr val="accent3">
                  <a:lumMod val="60000"/>
                  <a:lumOff val="40000"/>
                </a:schemeClr>
              </a:solidFill>
              <a:latin typeface="PragmaticaKMM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708025"/>
            <a:ext cx="8607425" cy="1262063"/>
          </a:xfrm>
        </p:spPr>
        <p:txBody>
          <a:bodyPr tIns="35276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Истоки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возникновения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Веб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2.0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>
          <a:xfrm>
            <a:off x="930275" y="2101850"/>
            <a:ext cx="8418513" cy="4762500"/>
          </a:xfrm>
        </p:spPr>
        <p:txBody>
          <a:bodyPr>
            <a:normAutofit lnSpcReduction="10000"/>
          </a:bodyPr>
          <a:lstStyle/>
          <a:p>
            <a:pPr marL="503186" indent="-431755" algn="just" eaLnBrk="1" fontAlgn="auto" hangingPunct="1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sz="3200" dirty="0" smtClean="0"/>
              <a:t>Реклама – двигатель… Интернет. Главная задача большинства </a:t>
            </a:r>
            <a:r>
              <a:rPr lang="ru-RU" sz="3200" dirty="0" err="1" smtClean="0"/>
              <a:t>Интернет-проектов</a:t>
            </a:r>
            <a:r>
              <a:rPr lang="ru-RU" sz="3200" dirty="0" smtClean="0"/>
              <a:t> – направлять на сайты.</a:t>
            </a:r>
          </a:p>
          <a:p>
            <a:pPr marL="503186" indent="-431755" algn="just" eaLnBrk="1" fontAlgn="auto" hangingPunct="1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sz="3200" dirty="0" smtClean="0"/>
              <a:t>Сервисы «</a:t>
            </a:r>
            <a:r>
              <a:rPr lang="ru-RU" sz="3200" dirty="0" err="1" smtClean="0"/>
              <a:t>Web</a:t>
            </a:r>
            <a:r>
              <a:rPr lang="ru-RU" sz="3200" dirty="0" smtClean="0"/>
              <a:t> 1.0» и их недостатки с точки зрения рекламы.</a:t>
            </a:r>
          </a:p>
          <a:p>
            <a:pPr marL="503186" indent="-431755" algn="just" eaLnBrk="1" fontAlgn="auto" hangingPunct="1">
              <a:lnSpc>
                <a:spcPct val="90000"/>
              </a:lnSpc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sz="3200" dirty="0" smtClean="0"/>
              <a:t>Необходимость создания инструментов, которые сами генерируют рекламные площади и притягивают аудиторию для предложения монетарных сервисов (</a:t>
            </a:r>
            <a:r>
              <a:rPr lang="ru-RU" sz="2400" dirty="0" smtClean="0"/>
              <a:t>эксклюзивные статусы, подарки и пр. в социальных сетях</a:t>
            </a:r>
            <a:r>
              <a:rPr lang="ru-RU" sz="3200" dirty="0" smtClean="0"/>
              <a:t>).</a:t>
            </a:r>
            <a:endParaRPr lang="en-US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Главные достоинства социальных </a:t>
            </a:r>
            <a:r>
              <a:rPr lang="ru-RU" dirty="0" err="1" smtClean="0"/>
              <a:t>медиа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24579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доступность</a:t>
            </a:r>
            <a:r>
              <a:rPr lang="ru-RU" dirty="0" smtClean="0"/>
              <a:t> для абсолютно любого учреждения (не требуют никакого оборудования);</a:t>
            </a:r>
          </a:p>
          <a:p>
            <a:r>
              <a:rPr lang="ru-RU" b="1" dirty="0" smtClean="0"/>
              <a:t>низкая стоимость </a:t>
            </a:r>
            <a:r>
              <a:rPr lang="ru-RU" dirty="0" smtClean="0"/>
              <a:t>по сравнению со всеми другими средствами продвижения (печатная продукция и объявления в СМИ, размещение плакатов в транспорте и на рекламных щитах и др.).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Содержимое 6"/>
          <p:cNvSpPr>
            <a:spLocks noGrp="1"/>
          </p:cNvSpPr>
          <p:nvPr>
            <p:ph idx="1"/>
          </p:nvPr>
        </p:nvSpPr>
        <p:spPr>
          <a:xfrm>
            <a:off x="904645" y="1779573"/>
            <a:ext cx="9175980" cy="5292725"/>
          </a:xfrm>
        </p:spPr>
        <p:txBody>
          <a:bodyPr/>
          <a:lstStyle/>
          <a:p>
            <a:r>
              <a:rPr lang="ru-RU" dirty="0" smtClean="0"/>
              <a:t>Сформировалось целое новое направление маркетинговой деятельности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SMM </a:t>
            </a:r>
            <a:r>
              <a:rPr lang="ru-RU" dirty="0" smtClean="0"/>
              <a:t>(</a:t>
            </a:r>
            <a:r>
              <a:rPr lang="en-US" dirty="0" smtClean="0"/>
              <a:t>Social media marketing</a:t>
            </a:r>
            <a:r>
              <a:rPr lang="ru-RU" dirty="0" smtClean="0"/>
              <a:t> – социальный </a:t>
            </a:r>
            <a:r>
              <a:rPr lang="ru-RU" dirty="0" err="1" smtClean="0"/>
              <a:t>медиа</a:t>
            </a:r>
            <a:r>
              <a:rPr lang="ru-RU" dirty="0" smtClean="0"/>
              <a:t> маркетинг  – СММ).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большинстве учреждений, включая  библиотеки,  социальные </a:t>
            </a:r>
            <a:r>
              <a:rPr lang="ru-RU" dirty="0" err="1" smtClean="0">
                <a:solidFill>
                  <a:schemeClr val="tx1"/>
                </a:solidFill>
              </a:rPr>
              <a:t>медиа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фактически превратились в </a:t>
            </a:r>
            <a:r>
              <a:rPr lang="ru-RU" b="1" dirty="0" smtClean="0">
                <a:solidFill>
                  <a:schemeClr val="tx1"/>
                </a:solidFill>
              </a:rPr>
              <a:t>стандартный инструмент продвижения в Сети </a:t>
            </a:r>
            <a:r>
              <a:rPr lang="ru-RU" dirty="0" smtClean="0"/>
              <a:t>своей деятельности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Распространенность социальных </a:t>
            </a:r>
            <a:r>
              <a:rPr lang="ru-RU" dirty="0" err="1" smtClean="0">
                <a:solidFill>
                  <a:schemeClr val="tx1"/>
                </a:solidFill>
              </a:rPr>
              <a:t>медиа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ocial Media Landscape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 l="4645" t="606" r="4645"/>
          <a:stretch>
            <a:fillRect/>
          </a:stretch>
        </p:blipFill>
        <p:spPr>
          <a:xfrm>
            <a:off x="-1" y="0"/>
            <a:ext cx="10080625" cy="7364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930276" y="2101850"/>
            <a:ext cx="8418513" cy="4762500"/>
          </a:xfrm>
        </p:spPr>
        <p:txBody>
          <a:bodyPr>
            <a:normAutofit/>
          </a:bodyPr>
          <a:lstStyle/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sz="3600" dirty="0" err="1" smtClean="0"/>
              <a:t>Блоги</a:t>
            </a:r>
            <a:endParaRPr lang="ru-RU" sz="3600" dirty="0" smtClean="0"/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sz="3600" dirty="0" smtClean="0"/>
              <a:t>Вики-приложения</a:t>
            </a:r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sz="3600" dirty="0" smtClean="0"/>
              <a:t>Видео-  и </a:t>
            </a:r>
            <a:r>
              <a:rPr lang="ru-RU" sz="3600" dirty="0" err="1" smtClean="0"/>
              <a:t>фотохостинги</a:t>
            </a:r>
            <a:endParaRPr lang="ru-RU" sz="3600" dirty="0" smtClean="0"/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sz="3600" dirty="0" smtClean="0"/>
              <a:t>Социальные сети</a:t>
            </a:r>
          </a:p>
          <a:p>
            <a:pPr marL="501598" indent="-430168">
              <a:buClr>
                <a:srgbClr val="99284C"/>
              </a:buClr>
              <a:buSzPct val="75000"/>
              <a:tabLst>
                <a:tab pos="722238" algn="l"/>
                <a:tab pos="1446063" algn="l"/>
                <a:tab pos="2169889" algn="l"/>
                <a:tab pos="2893713" algn="l"/>
                <a:tab pos="3617538" algn="l"/>
                <a:tab pos="4341363" algn="l"/>
                <a:tab pos="5065188" algn="l"/>
                <a:tab pos="5789013" algn="l"/>
                <a:tab pos="6512838" algn="l"/>
                <a:tab pos="7236662" algn="l"/>
                <a:tab pos="7960488" algn="l"/>
              </a:tabLst>
            </a:pPr>
            <a:r>
              <a:rPr lang="ru-RU" sz="3600" dirty="0" smtClean="0"/>
              <a:t>«Социальные» закладки, новости, ответы и т.п.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708026"/>
            <a:ext cx="8607425" cy="1262063"/>
          </a:xfrm>
        </p:spPr>
        <p:txBody>
          <a:bodyPr tIns="35272">
            <a:normAutofit fontScale="90000"/>
          </a:bodyPr>
          <a:lstStyle/>
          <a:p>
            <a:pPr>
              <a:tabLst>
                <a:tab pos="723750" algn="l"/>
                <a:tab pos="1447498" algn="l"/>
                <a:tab pos="2171250" algn="l"/>
                <a:tab pos="2895000" algn="l"/>
                <a:tab pos="3618748" algn="l"/>
                <a:tab pos="4342500" algn="l"/>
                <a:tab pos="5066250" algn="l"/>
                <a:tab pos="5789999" algn="l"/>
                <a:tab pos="6513749" algn="l"/>
                <a:tab pos="7237500" algn="l"/>
                <a:tab pos="7961249" algn="l"/>
              </a:tabLst>
              <a:defRPr/>
            </a:pPr>
            <a:r>
              <a:rPr lang="en-US" dirty="0" err="1" smtClean="0">
                <a:solidFill>
                  <a:schemeClr val="tx1"/>
                </a:solidFill>
              </a:rPr>
              <a:t>Основные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виды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социальных </a:t>
            </a:r>
            <a:r>
              <a:rPr lang="ru-RU" dirty="0" err="1" smtClean="0">
                <a:solidFill>
                  <a:schemeClr val="tx1"/>
                </a:solidFill>
              </a:rPr>
              <a:t>медиа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60" y="700088"/>
            <a:ext cx="8166128" cy="1262062"/>
          </a:xfrm>
        </p:spPr>
        <p:txBody>
          <a:bodyPr tIns="35276"/>
          <a:lstStyle/>
          <a:p>
            <a:pPr eaLnBrk="1" fontAlgn="auto" hangingPunct="1">
              <a:spcAft>
                <a:spcPts val="0"/>
              </a:spcAft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Блоги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(от англ.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blog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)</a:t>
            </a:r>
            <a:endParaRPr 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930275" y="2101850"/>
            <a:ext cx="8418513" cy="4762500"/>
          </a:xfrm>
        </p:spPr>
        <p:txBody>
          <a:bodyPr>
            <a:normAutofit lnSpcReduction="10000"/>
          </a:bodyPr>
          <a:lstStyle/>
          <a:p>
            <a:pPr marL="503186" indent="-431755" eaLnBrk="1" fontAlgn="auto" hangingPunct="1"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/>
              <a:t>Сетевые дневники, дающие возможность авторам заявить личную или общественную позицию. </a:t>
            </a:r>
            <a:endParaRPr lang="en-US" dirty="0" smtClean="0"/>
          </a:p>
          <a:p>
            <a:pPr marL="503186" indent="-431755" eaLnBrk="1" fontAlgn="auto" hangingPunct="1"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/>
              <a:t>Предполагают внешних читателей, которые имеют возможность прокомментировать высказывания автора.</a:t>
            </a:r>
          </a:p>
          <a:p>
            <a:pPr marL="503186" indent="-431755" eaLnBrk="1" fontAlgn="auto" hangingPunct="1"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r>
              <a:rPr lang="ru-RU" dirty="0" smtClean="0"/>
              <a:t>Наиболее известные </a:t>
            </a:r>
            <a:r>
              <a:rPr lang="ru-RU" dirty="0" err="1" smtClean="0"/>
              <a:t>блог-серверы</a:t>
            </a:r>
            <a:r>
              <a:rPr lang="ru-RU" dirty="0" smtClean="0"/>
              <a:t>: </a:t>
            </a:r>
            <a:r>
              <a:rPr lang="en-US" dirty="0" err="1" smtClean="0">
                <a:hlinkClick r:id="rId3" tooltip="LiveJournal"/>
              </a:rPr>
              <a:t>LiveJournal</a:t>
            </a:r>
            <a:r>
              <a:rPr lang="en-US" dirty="0" smtClean="0"/>
              <a:t>, </a:t>
            </a:r>
            <a:r>
              <a:rPr lang="en-US" dirty="0" err="1" smtClean="0">
                <a:hlinkClick r:id="rId4" tooltip="LiveInternet"/>
              </a:rPr>
              <a:t>LiveInternet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Blogger</a:t>
            </a:r>
            <a:r>
              <a:rPr lang="ru-RU" dirty="0" smtClean="0"/>
              <a:t>.</a:t>
            </a:r>
          </a:p>
          <a:p>
            <a:pPr marL="503186" indent="-431755" eaLnBrk="1" fontAlgn="auto" hangingPunct="1">
              <a:spcBef>
                <a:spcPts val="661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723825" algn="l"/>
                <a:tab pos="1447649" algn="l"/>
                <a:tab pos="2171475" algn="l"/>
                <a:tab pos="2895300" algn="l"/>
                <a:tab pos="3619124" algn="l"/>
                <a:tab pos="4342950" algn="l"/>
                <a:tab pos="5066775" algn="l"/>
                <a:tab pos="5790600" algn="l"/>
                <a:tab pos="6514424" algn="l"/>
                <a:tab pos="7238250" algn="l"/>
                <a:tab pos="7962075" algn="l"/>
              </a:tabLst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3639</TotalTime>
  <Words>1616</Words>
  <PresentationFormat>Произвольный</PresentationFormat>
  <Paragraphs>165</Paragraphs>
  <Slides>36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Солнцестояние</vt:lpstr>
      <vt:lpstr>Вэб 2.0 и Библиотека 2.0: роль социальных медиа в работе библиотек</vt:lpstr>
      <vt:lpstr>Определение Веб 2.0</vt:lpstr>
      <vt:lpstr>Социальные медиа –  иное название (синоним) приложений Вэб 2.0. В последние годы фактически вытесняет термин «Вэб 2.0» из обихода.</vt:lpstr>
      <vt:lpstr>Истоки возникновения  Веб 2.0</vt:lpstr>
      <vt:lpstr>Главные достоинства социальных медиа:</vt:lpstr>
      <vt:lpstr>Распространенность социальных медиа</vt:lpstr>
      <vt:lpstr>Слайд 7</vt:lpstr>
      <vt:lpstr>Основные виды социальных медиа</vt:lpstr>
      <vt:lpstr>Блоги (от англ. blog)</vt:lpstr>
      <vt:lpstr>Основные разновидности блогов</vt:lpstr>
      <vt:lpstr>Микро-блоги (Twitter)</vt:lpstr>
      <vt:lpstr>Достоинства и недостатки</vt:lpstr>
      <vt:lpstr>Вики-технологии</vt:lpstr>
      <vt:lpstr>Российские вики-проекты</vt:lpstr>
      <vt:lpstr>Видео-  и фотохостинги</vt:lpstr>
      <vt:lpstr>Видеохостинги</vt:lpstr>
      <vt:lpstr>Фотохостинги</vt:lpstr>
      <vt:lpstr>Социальные сети</vt:lpstr>
      <vt:lpstr>Наиболее крупные социальные сети</vt:lpstr>
      <vt:lpstr>Критика социальных медиа</vt:lpstr>
      <vt:lpstr>Применение приложений Веб 2.0 в библиотеках</vt:lpstr>
      <vt:lpstr>Главная задача всех социальных медиа - увеличение заметности события</vt:lpstr>
      <vt:lpstr>Методы использования инструментов Веб 2.0</vt:lpstr>
      <vt:lpstr>Использование блогов</vt:lpstr>
      <vt:lpstr>Наиболее известные российские библиотечные блоги</vt:lpstr>
      <vt:lpstr>Видеохостинги</vt:lpstr>
      <vt:lpstr>Выбор социальных сетей</vt:lpstr>
      <vt:lpstr>Этапы работы в социальных сетях</vt:lpstr>
      <vt:lpstr>Советы по использованию СММ</vt:lpstr>
      <vt:lpstr>Чем измеряется успех работы</vt:lpstr>
      <vt:lpstr>Противопоставление библиотек и социальных медиа</vt:lpstr>
      <vt:lpstr>Библиотека 2.0</vt:lpstr>
      <vt:lpstr>Концептуальные подходы</vt:lpstr>
      <vt:lpstr>Воплощения Библиотеки 2.0</vt:lpstr>
      <vt:lpstr>Комплектование, управляемое читателями</vt:lpstr>
      <vt:lpstr>    Спасибо за внимание!  Степанов Вадим Константинович  Московский государственный университет культуры и искусств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нового продукта</dc:title>
  <dc:creator>Vadim Stepanov</dc:creator>
  <dc:description>Общая презентация нового продукта, учитывающая пожелания заказчика</dc:description>
  <cp:lastModifiedBy>Vadim Stepanov</cp:lastModifiedBy>
  <cp:revision>268</cp:revision>
  <cp:lastPrinted>1601-01-01T00:00:00Z</cp:lastPrinted>
  <dcterms:created xsi:type="dcterms:W3CDTF">2010-06-28T09:04:26Z</dcterms:created>
  <dcterms:modified xsi:type="dcterms:W3CDTF">2013-11-17T20:24:42Z</dcterms:modified>
</cp:coreProperties>
</file>