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m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9"/>
  </p:notesMasterIdLst>
  <p:sldIdLst>
    <p:sldId id="256" r:id="rId2"/>
    <p:sldId id="285" r:id="rId3"/>
    <p:sldId id="261" r:id="rId4"/>
    <p:sldId id="277" r:id="rId5"/>
    <p:sldId id="263" r:id="rId6"/>
    <p:sldId id="278" r:id="rId7"/>
    <p:sldId id="264" r:id="rId8"/>
    <p:sldId id="299" r:id="rId9"/>
    <p:sldId id="300" r:id="rId10"/>
    <p:sldId id="279" r:id="rId11"/>
    <p:sldId id="301" r:id="rId12"/>
    <p:sldId id="296" r:id="rId13"/>
    <p:sldId id="260" r:id="rId14"/>
    <p:sldId id="295" r:id="rId15"/>
    <p:sldId id="257" r:id="rId16"/>
    <p:sldId id="287" r:id="rId17"/>
    <p:sldId id="280" r:id="rId18"/>
    <p:sldId id="262" r:id="rId19"/>
    <p:sldId id="258" r:id="rId20"/>
    <p:sldId id="267" r:id="rId21"/>
    <p:sldId id="284" r:id="rId22"/>
    <p:sldId id="268" r:id="rId23"/>
    <p:sldId id="269" r:id="rId24"/>
    <p:sldId id="273" r:id="rId25"/>
    <p:sldId id="274" r:id="rId26"/>
    <p:sldId id="270" r:id="rId27"/>
    <p:sldId id="27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>
        <p:scale>
          <a:sx n="78" d="100"/>
          <a:sy n="78" d="100"/>
        </p:scale>
        <p:origin x="-92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E278234-7BFE-42F7-A040-E7AB54C8716C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683C1F-668D-47F0-A18E-88573B867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440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B93ECB-1BD2-4100-8146-C17F2FA14EE4}" type="slidenum">
              <a:rPr lang="ru-RU" smtClean="0"/>
              <a:pPr eaLnBrk="1" hangingPunct="1"/>
              <a:t>17</a:t>
            </a:fld>
            <a:endParaRPr lang="ru-RU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SzPct val="100000"/>
            </a:pPr>
            <a:fld id="{F24787D0-EA37-4C5E-B40F-65EFA4082E15}" type="slidenum">
              <a:rPr lang="ru-RU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17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Центральная нервная система Земли.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2CA3A3-F248-4332-B7C6-C533CC28597A}" type="slidenum">
              <a:rPr lang="ru-RU" smtClean="0"/>
              <a:pPr eaLnBrk="1" hangingPunct="1"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E259BA-BEAE-4708-8D2B-83CB56B0F4F0}" type="slidenum">
              <a:rPr lang="ru-RU" smtClean="0"/>
              <a:pPr eaLnBrk="1" hangingPunct="1"/>
              <a:t>24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CC8C16-751B-486D-A513-ABCD1EC3F8A6}" type="slidenum">
              <a:rPr lang="ru-RU" smtClean="0"/>
              <a:pPr eaLnBrk="1" hangingPunct="1"/>
              <a:t>25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6D02CE-65C6-43AF-8CF0-D524B88503FE}" type="slidenum">
              <a:rPr lang="ru-RU" smtClean="0"/>
              <a:pPr eaLnBrk="1" hangingPunct="1"/>
              <a:t>27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BF6976-2AB6-43FE-AE08-DFB8EE2738B9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D81DF0A-CE02-46E7-B65F-829E02D40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DC1650-3979-4DF3-82E1-EFE5541536FF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2794D-B626-4459-9125-0967989173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10D18-C81B-47E5-83E3-597B72F27B13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6703C-B7ED-4D88-BA20-7F7B5B384B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46164-5888-4C32-A281-A06BC5678643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7F7A4C6-116F-4974-87FF-B6AE845FBE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4EC5E-06EE-4D76-8BDB-8BC3B34D5BB8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24782-3086-403C-9994-CF297F9F6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2FDCC-A3D4-4B7E-ABFC-612245896E74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98124-2855-4D41-8365-4AD586729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888689-E8E0-4A50-98B7-8A6AC8AABAD2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00976E2-2093-4F0E-B48D-D5D0AC6842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CBD36B-D5BD-4323-BBE2-E20C04BA5798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8F65-E47F-468D-9284-9E5186FFFC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A4662-9588-40BD-8044-37B8BE56EF36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50559-A619-4E1B-A444-C0B7DC681A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88D5A9-891A-458A-ADF8-2D8F09595B08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CBE70-4BCD-4071-A63C-256A27888F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B5B85-7348-44C7-B5C9-037D56679286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9A0AC-0558-4EBE-B212-A646F9D88C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6939235-8521-4444-B57B-D4E259A38F70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AF127D8-4346-4811-A21B-7064D8F69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dimstepanov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1428750"/>
            <a:ext cx="8143904" cy="228600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 err="1" smtClean="0"/>
              <a:t>Компьютеры</a:t>
            </a:r>
            <a:r>
              <a:rPr lang="en-US" dirty="0" smtClean="0"/>
              <a:t> и </a:t>
            </a:r>
            <a:r>
              <a:rPr lang="en-US" dirty="0" err="1" smtClean="0"/>
              <a:t>сети</a:t>
            </a:r>
            <a:r>
              <a:rPr lang="en-US" dirty="0" smtClean="0"/>
              <a:t> в 2015 </a:t>
            </a:r>
            <a:r>
              <a:rPr lang="en-US" dirty="0" err="1" smtClean="0"/>
              <a:t>году</a:t>
            </a:r>
            <a:r>
              <a:rPr lang="en-US" dirty="0" smtClean="0"/>
              <a:t>: </a:t>
            </a:r>
            <a:r>
              <a:rPr lang="en-US" dirty="0" err="1" smtClean="0"/>
              <a:t>ключевые</a:t>
            </a:r>
            <a:r>
              <a:rPr lang="en-US" dirty="0" smtClean="0"/>
              <a:t> </a:t>
            </a:r>
            <a:r>
              <a:rPr lang="en-US" dirty="0" err="1" smtClean="0"/>
              <a:t>тенденции</a:t>
            </a:r>
            <a:r>
              <a:rPr lang="en-US" dirty="0" smtClean="0"/>
              <a:t> </a:t>
            </a:r>
            <a:r>
              <a:rPr lang="en-US" dirty="0" err="1" smtClean="0"/>
              <a:t>развития</a:t>
            </a:r>
            <a:r>
              <a:rPr lang="en-US" dirty="0" smtClean="0"/>
              <a:t> </a:t>
            </a:r>
            <a:r>
              <a:rPr lang="en-US" dirty="0" err="1" smtClean="0"/>
              <a:t>цифровых</a:t>
            </a:r>
            <a:r>
              <a:rPr lang="en-US" dirty="0" smtClean="0"/>
              <a:t> </a:t>
            </a:r>
            <a:r>
              <a:rPr lang="en-US" dirty="0" err="1" smtClean="0"/>
              <a:t>технологий</a:t>
            </a:r>
            <a:endParaRPr lang="ru-RU" dirty="0" smtClean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14818"/>
            <a:ext cx="8247063" cy="1803402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Белорусский Государственный Университет Культуры и </a:t>
            </a:r>
            <a:r>
              <a:rPr lang="ru-RU" sz="3200" dirty="0" smtClean="0"/>
              <a:t>Искусств</a:t>
            </a:r>
          </a:p>
          <a:p>
            <a:endParaRPr lang="ru-RU" sz="3200" dirty="0" smtClean="0"/>
          </a:p>
          <a:p>
            <a:r>
              <a:rPr lang="ru-RU" sz="2800" dirty="0" smtClean="0"/>
              <a:t>Республика Беларусь, г. Минск,  19 ноября</a:t>
            </a:r>
            <a:r>
              <a:rPr lang="en-US" sz="2800" dirty="0" smtClean="0"/>
              <a:t> </a:t>
            </a:r>
            <a:r>
              <a:rPr lang="ru-RU" sz="2800" dirty="0" smtClean="0"/>
              <a:t> 2013 </a:t>
            </a:r>
            <a:r>
              <a:rPr lang="ru-RU" sz="2800" dirty="0" smtClean="0"/>
              <a:t>года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Средства ввода</a:t>
            </a:r>
            <a:r>
              <a:rPr lang="en-US" b="1" dirty="0" smtClean="0"/>
              <a:t>/</a:t>
            </a:r>
            <a:r>
              <a:rPr lang="ru-RU" b="1" dirty="0" smtClean="0"/>
              <a:t>вывода  (</a:t>
            </a:r>
            <a:r>
              <a:rPr lang="en-US" b="1" dirty="0" smtClean="0"/>
              <a:t>III</a:t>
            </a:r>
            <a:r>
              <a:rPr lang="ru-RU" b="1" dirty="0" smtClean="0"/>
              <a:t>)</a:t>
            </a:r>
            <a:endParaRPr lang="ru-RU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1" indent="-342900" eaLnBrk="1" hangingPunct="1">
              <a:buFont typeface="Wingdings 2" pitchFamily="18" charset="2"/>
              <a:buChar char=""/>
              <a:defRPr/>
            </a:pPr>
            <a:r>
              <a:rPr lang="en-US" sz="2800" dirty="0" smtClean="0"/>
              <a:t>3D </a:t>
            </a:r>
            <a:r>
              <a:rPr lang="ru-RU" sz="2800" dirty="0" smtClean="0"/>
              <a:t>принтеры:</a:t>
            </a:r>
          </a:p>
          <a:p>
            <a:pPr lvl="1" eaLnBrk="1" hangingPunct="1">
              <a:defRPr/>
            </a:pPr>
            <a:r>
              <a:rPr lang="ru-RU" dirty="0" smtClean="0"/>
              <a:t>Устройства,  создающие физические объекты на основе 3D-модели.</a:t>
            </a:r>
          </a:p>
          <a:p>
            <a:pPr lvl="1" eaLnBrk="1" hangingPunct="1">
              <a:defRPr/>
            </a:pPr>
            <a:r>
              <a:rPr lang="ru-RU" dirty="0" smtClean="0"/>
              <a:t>В качестве материала используются различные виды пластмасс или керамика.</a:t>
            </a:r>
          </a:p>
        </p:txBody>
      </p:sp>
      <p:pic>
        <p:nvPicPr>
          <p:cNvPr id="18436" name="Содержимое 4" descr="3D_print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900" y="1790700"/>
            <a:ext cx="38100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Средства ввода</a:t>
            </a:r>
            <a:r>
              <a:rPr lang="en-US" b="1" dirty="0" smtClean="0"/>
              <a:t>/</a:t>
            </a:r>
            <a:r>
              <a:rPr lang="ru-RU" b="1" dirty="0" smtClean="0"/>
              <a:t>вывода  (</a:t>
            </a:r>
            <a:r>
              <a:rPr lang="en-US" b="1" dirty="0" smtClean="0"/>
              <a:t>IV</a:t>
            </a:r>
            <a:r>
              <a:rPr lang="ru-RU" b="1" dirty="0" smtClean="0"/>
              <a:t>)</a:t>
            </a:r>
            <a:endParaRPr lang="ru-RU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5286388"/>
            <a:ext cx="8715436" cy="1395402"/>
          </a:xfrm>
        </p:spPr>
        <p:txBody>
          <a:bodyPr>
            <a:normAutofit fontScale="62500" lnSpcReduction="20000"/>
          </a:bodyPr>
          <a:lstStyle/>
          <a:p>
            <a:pPr marL="342900" lvl="1" indent="-342900" eaLnBrk="1" hangingPunct="1">
              <a:buFont typeface="Wingdings 2" pitchFamily="18" charset="2"/>
              <a:buChar char=""/>
              <a:defRPr/>
            </a:pPr>
            <a:r>
              <a:rPr lang="ru-RU" sz="3800" dirty="0" smtClean="0"/>
              <a:t>Очки </a:t>
            </a:r>
            <a:r>
              <a:rPr lang="en-US" sz="3800" dirty="0" smtClean="0"/>
              <a:t>Google</a:t>
            </a:r>
            <a:endParaRPr lang="ru-RU" sz="3800" dirty="0" smtClean="0"/>
          </a:p>
          <a:p>
            <a:pPr lvl="1" eaLnBrk="1" hangingPunct="1">
              <a:defRPr/>
            </a:pPr>
            <a:r>
              <a:rPr lang="ru-RU" sz="2600" dirty="0" err="1" smtClean="0"/>
              <a:t>Наголовный</a:t>
            </a:r>
            <a:r>
              <a:rPr lang="ru-RU" sz="2600" dirty="0" smtClean="0"/>
              <a:t> дисплей дополнительной реальности.</a:t>
            </a:r>
          </a:p>
          <a:p>
            <a:pPr lvl="1" eaLnBrk="1" hangingPunct="1">
              <a:defRPr/>
            </a:pPr>
            <a:r>
              <a:rPr lang="ru-RU" sz="2600" dirty="0" smtClean="0"/>
              <a:t>Включает прозрачный дисплей и камеру.</a:t>
            </a:r>
          </a:p>
          <a:p>
            <a:pPr lvl="1" eaLnBrk="1" hangingPunct="1">
              <a:defRPr/>
            </a:pPr>
            <a:r>
              <a:rPr lang="ru-RU" sz="2600" dirty="0" smtClean="0"/>
              <a:t>Способен проецировать изображение на экран и воспринимать голосовые команды.</a:t>
            </a:r>
          </a:p>
          <a:p>
            <a:pPr lvl="1" eaLnBrk="1" hangingPunct="1">
              <a:defRPr/>
            </a:pPr>
            <a:r>
              <a:rPr lang="ru-RU" sz="2600" dirty="0" smtClean="0"/>
              <a:t>Начало массового выпуска ожидается в 2014  году.</a:t>
            </a:r>
          </a:p>
        </p:txBody>
      </p:sp>
      <p:pic>
        <p:nvPicPr>
          <p:cNvPr id="6" name="Содержимое 5" descr="google-glas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143800" cy="3811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Система энергопотребления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71612"/>
            <a:ext cx="4352956" cy="475298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b="1" dirty="0" err="1" smtClean="0"/>
              <a:t>Литий-йонные</a:t>
            </a:r>
            <a:r>
              <a:rPr lang="ru-RU" b="1" dirty="0" smtClean="0"/>
              <a:t> </a:t>
            </a:r>
            <a:r>
              <a:rPr lang="ru-RU" dirty="0" smtClean="0"/>
              <a:t>аккумуляторы обеспечивают полнофункциональную работу ноутбуков в течении 3,5 часов, а планшетов - до 10 часов.</a:t>
            </a:r>
          </a:p>
          <a:p>
            <a:pPr>
              <a:defRPr/>
            </a:pPr>
            <a:r>
              <a:rPr lang="ru-RU" dirty="0" smtClean="0"/>
              <a:t>На этапе разработки </a:t>
            </a:r>
            <a:r>
              <a:rPr lang="ru-RU" b="1" dirty="0" err="1" smtClean="0"/>
              <a:t>литий-воздушные</a:t>
            </a:r>
            <a:r>
              <a:rPr lang="ru-RU" b="1" dirty="0" smtClean="0"/>
              <a:t>, </a:t>
            </a:r>
            <a:r>
              <a:rPr lang="ru-RU" dirty="0" smtClean="0"/>
              <a:t>а также  </a:t>
            </a:r>
            <a:r>
              <a:rPr lang="ru-RU" b="1" dirty="0" err="1" smtClean="0"/>
              <a:t>натрий-воздушные</a:t>
            </a:r>
            <a:r>
              <a:rPr lang="ru-RU" dirty="0" smtClean="0"/>
              <a:t> аккумуляторы, использующие атмосферный кислород в качестве источников электронов,</a:t>
            </a:r>
            <a:r>
              <a:rPr lang="en-US" dirty="0" smtClean="0"/>
              <a:t> </a:t>
            </a:r>
            <a:r>
              <a:rPr lang="ru-RU" dirty="0" smtClean="0"/>
              <a:t>которые способны</a:t>
            </a:r>
            <a:r>
              <a:rPr lang="en-US" dirty="0" smtClean="0"/>
              <a:t> </a:t>
            </a:r>
            <a:r>
              <a:rPr lang="ru-RU" dirty="0" smtClean="0"/>
              <a:t>обеспечить работу мобильных устройств в течении 30 часов при своем гораздо меньшем весе.</a:t>
            </a:r>
          </a:p>
          <a:p>
            <a:r>
              <a:rPr lang="ru-RU" dirty="0" smtClean="0"/>
              <a:t>В 2013 году изобретены </a:t>
            </a:r>
            <a:r>
              <a:rPr lang="ru-RU" b="1" dirty="0" smtClean="0"/>
              <a:t>эластичные батарейки</a:t>
            </a:r>
            <a:r>
              <a:rPr lang="ru-RU" dirty="0" smtClean="0"/>
              <a:t>, способные передавать заряд беспроводным способом.</a:t>
            </a:r>
            <a:endParaRPr lang="ru-RU" dirty="0"/>
          </a:p>
        </p:txBody>
      </p:sp>
      <p:pic>
        <p:nvPicPr>
          <p:cNvPr id="5" name="Introducing Bendable _ Elastic Batteries -HD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0997" y="1628800"/>
            <a:ext cx="4876784" cy="3657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sborne_Executive_1982_with_iPhone_2007_in_20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05" r="4305"/>
          <a:stretch>
            <a:fillRect/>
          </a:stretch>
        </p:blipFill>
        <p:spPr/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14282" y="4286256"/>
            <a:ext cx="7429552" cy="92869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увеличение производительности компьютеров</a:t>
            </a:r>
            <a:r>
              <a:rPr lang="en-US" dirty="0" smtClean="0"/>
              <a:t>:</a:t>
            </a:r>
            <a:endParaRPr lang="ru-RU" dirty="0" smtClean="0"/>
          </a:p>
        </p:txBody>
      </p:sp>
      <p:sp>
        <p:nvSpPr>
          <p:cNvPr id="18435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357188" y="5143500"/>
            <a:ext cx="8143875" cy="1357313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ENIAC</a:t>
            </a:r>
            <a:r>
              <a:rPr lang="en-US" sz="2200" dirty="0" smtClean="0"/>
              <a:t> (1946) – 300 Flops (</a:t>
            </a:r>
            <a:r>
              <a:rPr lang="ru-RU" sz="2200" dirty="0" smtClean="0"/>
              <a:t>при весе </a:t>
            </a:r>
            <a:r>
              <a:rPr lang="en-US" sz="2200" dirty="0" smtClean="0"/>
              <a:t>27 </a:t>
            </a:r>
            <a:r>
              <a:rPr lang="ru-RU" sz="2200" dirty="0" smtClean="0"/>
              <a:t>тонн</a:t>
            </a:r>
            <a:r>
              <a:rPr lang="en-US" sz="2200" dirty="0" smtClean="0"/>
              <a:t>)</a:t>
            </a:r>
            <a:endParaRPr lang="ru-RU" sz="2200" dirty="0" smtClean="0"/>
          </a:p>
          <a:p>
            <a:pPr eaLnBrk="1" hangingPunct="1"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Персональный компьютер </a:t>
            </a:r>
            <a:r>
              <a:rPr lang="ru-RU" sz="2200" dirty="0" smtClean="0"/>
              <a:t>(</a:t>
            </a:r>
            <a:r>
              <a:rPr lang="en-US" sz="2200" dirty="0" smtClean="0"/>
              <a:t>20</a:t>
            </a:r>
            <a:r>
              <a:rPr lang="ru-RU" sz="2200" dirty="0" smtClean="0"/>
              <a:t>11)</a:t>
            </a:r>
            <a:r>
              <a:rPr lang="en-US" sz="2200" dirty="0" smtClean="0"/>
              <a:t> – </a:t>
            </a:r>
            <a:r>
              <a:rPr lang="ru-RU" sz="2200" dirty="0" smtClean="0"/>
              <a:t>2</a:t>
            </a:r>
            <a:r>
              <a:rPr lang="en-US" sz="2200" dirty="0" smtClean="0"/>
              <a:t> </a:t>
            </a:r>
            <a:r>
              <a:rPr lang="en-US" sz="2200" dirty="0" err="1" smtClean="0"/>
              <a:t>Tflops</a:t>
            </a:r>
            <a:r>
              <a:rPr lang="ru-RU" sz="2200" dirty="0" smtClean="0"/>
              <a:t> (</a:t>
            </a:r>
            <a:r>
              <a:rPr lang="ru-RU" sz="2200" dirty="0" err="1" smtClean="0"/>
              <a:t>терафлопс</a:t>
            </a:r>
            <a:r>
              <a:rPr lang="ru-RU" sz="2200" dirty="0" smtClean="0"/>
              <a:t> - </a:t>
            </a:r>
            <a:r>
              <a:rPr lang="ru-RU" sz="2200" b="1" dirty="0" smtClean="0"/>
              <a:t>10</a:t>
            </a:r>
            <a:r>
              <a:rPr lang="ru-RU" sz="2200" b="1" baseline="30000" dirty="0" smtClean="0"/>
              <a:t>12</a:t>
            </a:r>
            <a:r>
              <a:rPr lang="ru-RU" sz="2200" dirty="0" smtClean="0"/>
              <a:t>)</a:t>
            </a:r>
          </a:p>
          <a:p>
            <a:pPr eaLnBrk="1" hangingPunct="1"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Персональный компьютер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smtClean="0"/>
              <a:t>(</a:t>
            </a:r>
            <a:r>
              <a:rPr lang="en-US" sz="2200" dirty="0" smtClean="0"/>
              <a:t>20</a:t>
            </a:r>
            <a:r>
              <a:rPr lang="ru-RU" sz="2200" dirty="0" smtClean="0"/>
              <a:t>20)</a:t>
            </a:r>
            <a:r>
              <a:rPr lang="en-US" sz="2200" dirty="0" smtClean="0"/>
              <a:t> – </a:t>
            </a:r>
            <a:r>
              <a:rPr lang="ru-RU" sz="2200" dirty="0" smtClean="0"/>
              <a:t>2</a:t>
            </a:r>
            <a:r>
              <a:rPr lang="en-US" sz="2200" dirty="0" smtClean="0"/>
              <a:t> </a:t>
            </a:r>
            <a:r>
              <a:rPr lang="en-US" sz="2200" dirty="0" err="1" smtClean="0"/>
              <a:t>Pflops</a:t>
            </a:r>
            <a:r>
              <a:rPr lang="ru-RU" sz="2200" dirty="0" smtClean="0"/>
              <a:t> (</a:t>
            </a:r>
            <a:r>
              <a:rPr lang="ru-RU" sz="2200" dirty="0" err="1" smtClean="0"/>
              <a:t>петафлопс</a:t>
            </a:r>
            <a:r>
              <a:rPr lang="ru-RU" sz="2200" dirty="0" smtClean="0"/>
              <a:t> - </a:t>
            </a:r>
            <a:r>
              <a:rPr lang="ru-RU" sz="2200" b="1" dirty="0" smtClean="0"/>
              <a:t>10</a:t>
            </a:r>
            <a:r>
              <a:rPr lang="ru-RU" sz="2200" b="1" baseline="30000" dirty="0" smtClean="0"/>
              <a:t>15</a:t>
            </a:r>
            <a:r>
              <a:rPr lang="ru-RU" sz="2200" dirty="0" smtClean="0"/>
              <a:t>)</a:t>
            </a:r>
            <a:endParaRPr lang="en-US" sz="2200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/>
              <a:t>Часть </a:t>
            </a:r>
            <a:r>
              <a:rPr lang="en-US" sz="2800" dirty="0"/>
              <a:t>II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Перспективы развития коммуникационных технологий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22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5"/>
          <p:cNvSpPr>
            <a:spLocks noGrp="1"/>
          </p:cNvSpPr>
          <p:nvPr>
            <p:ph type="title"/>
          </p:nvPr>
        </p:nvSpPr>
        <p:spPr>
          <a:xfrm>
            <a:off x="500062" y="214313"/>
            <a:ext cx="7715276" cy="11557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Первый сотовый телефон </a:t>
            </a:r>
            <a:br>
              <a:rPr lang="ru-RU" sz="2800" dirty="0" smtClean="0"/>
            </a:br>
            <a:r>
              <a:rPr lang="en-US" sz="2800" dirty="0" smtClean="0"/>
              <a:t>Motorola </a:t>
            </a:r>
            <a:r>
              <a:rPr lang="en-US" sz="2800" dirty="0" err="1" smtClean="0"/>
              <a:t>Dyna</a:t>
            </a:r>
            <a:r>
              <a:rPr lang="ru-RU" sz="2800" dirty="0" smtClean="0"/>
              <a:t> </a:t>
            </a:r>
            <a:r>
              <a:rPr lang="en-US" sz="2800" dirty="0" smtClean="0"/>
              <a:t>TAC</a:t>
            </a:r>
            <a:r>
              <a:rPr lang="ru-RU" sz="2800" dirty="0" smtClean="0"/>
              <a:t> </a:t>
            </a:r>
            <a:r>
              <a:rPr lang="en-US" sz="2800" dirty="0" smtClean="0"/>
              <a:t>8000X</a:t>
            </a:r>
            <a:endParaRPr lang="ru-RU" sz="2800" dirty="0" smtClean="0"/>
          </a:p>
        </p:txBody>
      </p:sp>
      <p:sp>
        <p:nvSpPr>
          <p:cNvPr id="22531" name="Текст 7"/>
          <p:cNvSpPr>
            <a:spLocks noGrp="1"/>
          </p:cNvSpPr>
          <p:nvPr>
            <p:ph type="body" idx="2"/>
          </p:nvPr>
        </p:nvSpPr>
        <p:spPr>
          <a:xfrm>
            <a:off x="457200" y="1428751"/>
            <a:ext cx="4614866" cy="485777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2000" dirty="0" smtClean="0"/>
              <a:t> Первый коммерческий мобильный телефон </a:t>
            </a:r>
            <a:r>
              <a:rPr lang="ru-RU" sz="2000" dirty="0" err="1" smtClean="0"/>
              <a:t>DynaTAC</a:t>
            </a:r>
            <a:r>
              <a:rPr lang="ru-RU" sz="2000" dirty="0" smtClean="0"/>
              <a:t> 8000X выпущен в продажу 13 июня 1983.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dirty="0" smtClean="0"/>
              <a:t> Телефон весил 1,15 кг, имел размеры 22,5х12,5х3,75 см.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dirty="0" smtClean="0"/>
              <a:t> Телефон хранил 30 телефонных номеров, имел 1 мелодию. 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dirty="0" smtClean="0"/>
              <a:t> Дисплей отображал только набираемый номер.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dirty="0" smtClean="0"/>
              <a:t> Мощность аккумулятора позволяла общаться 35 минут;  зарядка длилась более 10 часов.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dirty="0" smtClean="0"/>
              <a:t> Стоимость телефона составляла </a:t>
            </a:r>
            <a:r>
              <a:rPr lang="en-US" sz="2000" b="1" dirty="0" smtClean="0"/>
              <a:t>$</a:t>
            </a:r>
            <a:r>
              <a:rPr lang="ru-RU" sz="2000" b="1" dirty="0" smtClean="0"/>
              <a:t>3995</a:t>
            </a:r>
            <a:r>
              <a:rPr lang="ru-RU" sz="2000" dirty="0" smtClean="0"/>
              <a:t>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2532" name="Содержимое 8" descr="Motorolla_DynaTAC_8000X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2"/>
          <a:stretch>
            <a:fillRect/>
          </a:stretch>
        </p:blipFill>
        <p:spPr>
          <a:xfrm>
            <a:off x="4929190" y="1295669"/>
            <a:ext cx="3929090" cy="508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5" descr="arpanet tea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66675"/>
            <a:ext cx="6431359" cy="4946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99592" y="5157192"/>
            <a:ext cx="7315200" cy="522287"/>
          </a:xfrm>
        </p:spPr>
        <p:txBody>
          <a:bodyPr/>
          <a:lstStyle/>
          <a:p>
            <a:pPr eaLnBrk="1" hangingPunct="1"/>
            <a:r>
              <a:rPr lang="ru-RU" dirty="0" smtClean="0"/>
              <a:t>Глобальные компьютерные сети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sz="half" idx="2"/>
          </p:nvPr>
        </p:nvSpPr>
        <p:spPr>
          <a:xfrm>
            <a:off x="827584" y="5733256"/>
            <a:ext cx="7704856" cy="93610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dirty="0" smtClean="0"/>
              <a:t>Изобретатели </a:t>
            </a:r>
            <a:r>
              <a:rPr lang="en-US" sz="2000" dirty="0" err="1" smtClean="0"/>
              <a:t>ARPANet</a:t>
            </a:r>
            <a:r>
              <a:rPr lang="en-US" sz="2000" dirty="0" smtClean="0"/>
              <a:t> </a:t>
            </a:r>
            <a:r>
              <a:rPr lang="ru-RU" sz="2000" dirty="0" smtClean="0"/>
              <a:t>решали чисто утилитарную проблему, проводя научный эксперимент, и не думали, что открывают новую страницу человеческой цивилизации.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8514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323850" y="188913"/>
            <a:ext cx="86407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9144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ИНТЕРНЕТ СЕГОДНЯ - ЭТО: </a:t>
            </a: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14282" y="1571612"/>
            <a:ext cx="8715436" cy="464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Порядка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908 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миллионов хостов в мире (хост - компьютер, имеющий оригинальный IP-адрес)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на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июль 2012 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г.</a:t>
            </a: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Число пользователей на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июнь 2012 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г. -  2 миллиарда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405 миллионов человек 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из 233 стран мира, что составляет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34,3% 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населения Земли. </a:t>
            </a: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В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Российской Федерации 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число пользователей Интернет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в феврале 2013 года составляло 53% населения страны (76,5 млн. россиян старше 12 лет).</a:t>
            </a:r>
            <a:endParaRPr lang="ru-RU" sz="2400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Суммарный объем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информационного массива </a:t>
            </a:r>
            <a:r>
              <a:rPr lang="ru-RU" sz="2400" dirty="0">
                <a:solidFill>
                  <a:schemeClr val="tx2"/>
                </a:solidFill>
                <a:latin typeface="+mn-lt"/>
              </a:rPr>
              <a:t>Интернет в настоящее время </a:t>
            </a:r>
            <a:r>
              <a:rPr lang="ru-RU" sz="2400" dirty="0" smtClean="0">
                <a:solidFill>
                  <a:schemeClr val="tx2"/>
                </a:solidFill>
                <a:latin typeface="+mn-lt"/>
              </a:rPr>
              <a:t>не поддается даже приблизительному измерению. </a:t>
            </a:r>
            <a:endParaRPr lang="ru-RU" sz="24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тенденции развития коммуникационных технологий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dirty="0" smtClean="0"/>
              <a:t>Утверждение новых стандартов передачи данных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Развитие облачных вычислений (сервисов)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err="1" smtClean="0"/>
              <a:t>Гиперактивное</a:t>
            </a:r>
            <a:r>
              <a:rPr lang="ru-RU" dirty="0" smtClean="0"/>
              <a:t> распространение приложений </a:t>
            </a:r>
            <a:r>
              <a:rPr lang="ru-RU" dirty="0" err="1" smtClean="0"/>
              <a:t>Вэб</a:t>
            </a:r>
            <a:r>
              <a:rPr lang="en-US" dirty="0" smtClean="0"/>
              <a:t> 2.0 /</a:t>
            </a:r>
            <a:r>
              <a:rPr lang="ru-RU" dirty="0" smtClean="0"/>
              <a:t>Социальных </a:t>
            </a:r>
            <a:r>
              <a:rPr lang="ru-RU" dirty="0" err="1" smtClean="0"/>
              <a:t>медиа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ru-RU" dirty="0" err="1" smtClean="0"/>
              <a:t>Все-в-Сети</a:t>
            </a:r>
            <a:r>
              <a:rPr lang="en-US" dirty="0" smtClean="0"/>
              <a:t> (</a:t>
            </a:r>
            <a:r>
              <a:rPr lang="ru-RU" dirty="0" smtClean="0"/>
              <a:t>мобильные устройства, </a:t>
            </a:r>
            <a:r>
              <a:rPr lang="en-US" dirty="0" smtClean="0"/>
              <a:t>GPS, </a:t>
            </a:r>
            <a:r>
              <a:rPr lang="ru-RU" dirty="0" smtClean="0"/>
              <a:t>сенсоры, бытовые приборы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e</a:t>
            </a:r>
            <a:r>
              <a:rPr lang="ru-RU" dirty="0" smtClean="0"/>
              <a:t>-Всё</a:t>
            </a:r>
            <a:r>
              <a:rPr lang="en-US" dirty="0" smtClean="0"/>
              <a:t> (</a:t>
            </a:r>
            <a:r>
              <a:rPr lang="ru-RU" dirty="0" err="1" smtClean="0"/>
              <a:t>госуслуги</a:t>
            </a:r>
            <a:r>
              <a:rPr lang="en-US" dirty="0" smtClean="0"/>
              <a:t>, </a:t>
            </a:r>
            <a:r>
              <a:rPr lang="ru-RU" dirty="0" err="1" smtClean="0"/>
              <a:t>соцуслуги</a:t>
            </a:r>
            <a:r>
              <a:rPr lang="ru-RU" dirty="0" smtClean="0"/>
              <a:t>, образование</a:t>
            </a:r>
            <a:r>
              <a:rPr lang="en-US" dirty="0" smtClean="0"/>
              <a:t>, </a:t>
            </a:r>
            <a:r>
              <a:rPr lang="ru-RU" dirty="0" smtClean="0"/>
              <a:t>и т.д.</a:t>
            </a:r>
            <a:r>
              <a:rPr lang="en-US" dirty="0" smtClean="0"/>
              <a:t>)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Новые стандарты передачи данных</a:t>
            </a:r>
          </a:p>
        </p:txBody>
      </p:sp>
      <p:sp>
        <p:nvSpPr>
          <p:cNvPr id="25603" name="Содержимое 5"/>
          <p:cNvSpPr>
            <a:spLocks noGrp="1"/>
          </p:cNvSpPr>
          <p:nvPr>
            <p:ph idx="1"/>
          </p:nvPr>
        </p:nvSpPr>
        <p:spPr>
          <a:xfrm>
            <a:off x="285750" y="1428750"/>
            <a:ext cx="86868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100" dirty="0" smtClean="0"/>
              <a:t>Переход к беспроводным стандартам передачи данных конечному пользователю.</a:t>
            </a:r>
          </a:p>
          <a:p>
            <a:pPr eaLnBrk="1" hangingPunct="1"/>
            <a:r>
              <a:rPr lang="ru-RU" sz="2100" dirty="0" smtClean="0"/>
              <a:t>Используемые стандарты </a:t>
            </a:r>
            <a:r>
              <a:rPr lang="en-US" sz="2100" dirty="0" smtClean="0"/>
              <a:t>Wi-Fi </a:t>
            </a:r>
            <a:r>
              <a:rPr lang="ru-RU" sz="2100" dirty="0" smtClean="0"/>
              <a:t>и </a:t>
            </a:r>
            <a:r>
              <a:rPr lang="en-US" sz="2100" dirty="0" err="1" smtClean="0"/>
              <a:t>WiMAX</a:t>
            </a:r>
            <a:r>
              <a:rPr lang="ru-RU" sz="2100" dirty="0" smtClean="0"/>
              <a:t>  имеют серьезные ограничения по емкости и радиусу действия.</a:t>
            </a:r>
          </a:p>
          <a:p>
            <a:pPr eaLnBrk="1" hangingPunct="1"/>
            <a:r>
              <a:rPr lang="ru-RU" sz="2100" dirty="0" smtClean="0"/>
              <a:t>Технология передачи данных 4 поколения – </a:t>
            </a:r>
            <a:r>
              <a:rPr lang="en-US" sz="2100" dirty="0" smtClean="0"/>
              <a:t>LTE</a:t>
            </a:r>
            <a:r>
              <a:rPr lang="ru-RU" sz="2100" dirty="0" smtClean="0"/>
              <a:t> (</a:t>
            </a:r>
            <a:r>
              <a:rPr lang="en-US" sz="2100" dirty="0" smtClean="0"/>
              <a:t>Long Term Evolution</a:t>
            </a:r>
            <a:r>
              <a:rPr lang="ru-RU" sz="2100" dirty="0" smtClean="0"/>
              <a:t>) - наиболее перспективный стандарт беспроводной скоростной передачи данных. Скорость при загрузке теоретически может достигать </a:t>
            </a:r>
            <a:r>
              <a:rPr lang="ru-RU" sz="2100" b="1" dirty="0" smtClean="0"/>
              <a:t>326 Мбит/с</a:t>
            </a:r>
            <a:r>
              <a:rPr lang="ru-RU" sz="2100" dirty="0" smtClean="0"/>
              <a:t>.</a:t>
            </a:r>
            <a:r>
              <a:rPr lang="en-US" sz="2100" dirty="0" smtClean="0"/>
              <a:t> </a:t>
            </a:r>
            <a:r>
              <a:rPr lang="ru-RU" sz="2100" dirty="0" smtClean="0"/>
              <a:t>Радиус уверенного приема - до 30 км. от передающей антенны. Не требует специальной инфраструктуры – возможно использование уже существующих вышек.</a:t>
            </a:r>
          </a:p>
          <a:p>
            <a:pPr eaLnBrk="1" hangingPunct="1"/>
            <a:r>
              <a:rPr lang="ru-RU" sz="2100" dirty="0" smtClean="0"/>
              <a:t>Ведущие мировые производители (</a:t>
            </a:r>
            <a:r>
              <a:rPr lang="en-US" sz="2100" dirty="0" smtClean="0"/>
              <a:t>Apple</a:t>
            </a:r>
            <a:r>
              <a:rPr lang="ru-RU" sz="2100" dirty="0" smtClean="0"/>
              <a:t>,</a:t>
            </a:r>
            <a:r>
              <a:rPr lang="en-US" sz="2100" dirty="0" smtClean="0"/>
              <a:t> Samsung, HTC </a:t>
            </a:r>
            <a:r>
              <a:rPr lang="ru-RU" sz="2100" dirty="0" smtClean="0"/>
              <a:t> и др.) начали продажи мобильных устройств с поддержкой </a:t>
            </a:r>
            <a:r>
              <a:rPr lang="en-US" sz="2100" dirty="0" smtClean="0"/>
              <a:t>LTE</a:t>
            </a:r>
            <a:r>
              <a:rPr lang="ru-RU" sz="2100" dirty="0" smtClean="0"/>
              <a:t>.</a:t>
            </a:r>
          </a:p>
          <a:p>
            <a:r>
              <a:rPr lang="ru-RU" sz="2100" dirty="0" smtClean="0"/>
              <a:t>В России подключение по стандарту </a:t>
            </a:r>
            <a:r>
              <a:rPr lang="en-US" sz="2100" dirty="0" smtClean="0"/>
              <a:t>LTE </a:t>
            </a:r>
            <a:r>
              <a:rPr lang="ru-RU" sz="2100" dirty="0" smtClean="0"/>
              <a:t> во всех областных центрах страны предполагается реализовать в 2013-2014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/>
              <a:t>Часть </a:t>
            </a:r>
            <a:r>
              <a:rPr lang="en-US" sz="2800" dirty="0"/>
              <a:t>I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тенденции развития компьютерных технологий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77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Развитие «облачных» технологий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2000" dirty="0" smtClean="0"/>
              <a:t>«Облачные технологии» позиционируются в качестве следующей ступени эволюции Интернет.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dirty="0" smtClean="0"/>
              <a:t>Клиентское ПО, хранение данных, использование компьютерных мощностей для производства сложных расчетов</a:t>
            </a:r>
            <a:r>
              <a:rPr lang="en-US" sz="2000" dirty="0" smtClean="0"/>
              <a:t> – </a:t>
            </a:r>
            <a:r>
              <a:rPr lang="ru-RU" sz="2000" dirty="0" smtClean="0"/>
              <a:t>все предоставляется в виде сервиса.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dirty="0" smtClean="0"/>
              <a:t>Результат – экономия на используемом оборудовании, обслуживающем персонале; повышение доступности и степени сохранности данных.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dirty="0" smtClean="0"/>
              <a:t>Примеры  успешного применения: использование компанией </a:t>
            </a:r>
            <a:r>
              <a:rPr lang="en-US" sz="2000" dirty="0" smtClean="0"/>
              <a:t>DreamWorks Pictures</a:t>
            </a:r>
            <a:r>
              <a:rPr lang="ru-RU" sz="2000" dirty="0" smtClean="0"/>
              <a:t> мощностей серверов </a:t>
            </a:r>
            <a:r>
              <a:rPr lang="en-US" sz="2000" dirty="0" smtClean="0"/>
              <a:t>HP </a:t>
            </a:r>
            <a:r>
              <a:rPr lang="ru-RU" sz="2000" dirty="0" smtClean="0"/>
              <a:t>при создании мультфильмов; приложение </a:t>
            </a:r>
            <a:r>
              <a:rPr lang="en-US" sz="2000" smtClean="0"/>
              <a:t>Google Drive</a:t>
            </a:r>
            <a:r>
              <a:rPr lang="ru-RU" sz="2000" smtClean="0"/>
              <a:t> </a:t>
            </a:r>
            <a:r>
              <a:rPr lang="ru-RU" sz="2000" dirty="0" smtClean="0"/>
              <a:t>(30 миллионов частных пользователей; 3 миллиона бизнес-пользователей).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dirty="0" smtClean="0"/>
              <a:t>Облачные вычисления – серьезный ход, направленный на борьбу с пиратством.</a:t>
            </a:r>
          </a:p>
          <a:p>
            <a:pPr eaLnBrk="1" hangingPunct="1">
              <a:buFont typeface="Arial" charset="0"/>
              <a:buChar char="•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ПРИЛОЖЕНИЯ </a:t>
            </a:r>
            <a:r>
              <a:rPr lang="en-US" dirty="0" smtClean="0"/>
              <a:t>WEB 2.0/</a:t>
            </a:r>
            <a:r>
              <a:rPr lang="ru-RU" dirty="0" smtClean="0"/>
              <a:t>Социальные </a:t>
            </a:r>
            <a:r>
              <a:rPr lang="ru-RU" dirty="0" err="1" smtClean="0"/>
              <a:t>медиа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1463" indent="-271463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/>
              <a:t>Вместо создания ресурсов - предоставление инструментария для их формирования.</a:t>
            </a:r>
          </a:p>
          <a:p>
            <a:pPr marL="271463" indent="-271463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/>
              <a:t>Виды: </a:t>
            </a:r>
            <a:r>
              <a:rPr lang="ru-RU" sz="2400" dirty="0" err="1"/>
              <a:t>блоги</a:t>
            </a:r>
            <a:r>
              <a:rPr lang="ru-RU" sz="2400" dirty="0"/>
              <a:t>, вики, </a:t>
            </a:r>
            <a:r>
              <a:rPr lang="ru-RU" sz="2400" dirty="0" err="1"/>
              <a:t>самонаполняемые</a:t>
            </a:r>
            <a:r>
              <a:rPr lang="ru-RU" sz="2400" dirty="0"/>
              <a:t> видео-сервисы, социальные сети и т.д.</a:t>
            </a:r>
          </a:p>
          <a:p>
            <a:pPr marL="271463" indent="-271463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/>
              <a:t>Содержательное наполнение осуществляется силами пользователей.</a:t>
            </a:r>
          </a:p>
          <a:p>
            <a:pPr marL="271463" indent="-271463"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/>
              <a:t>Отличается гигантскими объемами и высокой динамикой наполнения при сравнительно низком общем интеллектуальном уровне размещаемых ресурсов и частых нарушениях прав интеллектуальной собственности.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Все-в-Сети</a:t>
            </a:r>
            <a:endParaRPr lang="ru-RU" dirty="0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Оснащение различных устройств возможностью трансляции в Сеть всех видов данных:</a:t>
            </a:r>
          </a:p>
          <a:p>
            <a:pPr lvl="1" eaLnBrk="1" hangingPunct="1">
              <a:buFont typeface="Arial" charset="0"/>
              <a:buChar char="•"/>
            </a:pPr>
            <a:r>
              <a:rPr lang="ru-RU" dirty="0" smtClean="0"/>
              <a:t>Охранные устройства</a:t>
            </a:r>
          </a:p>
          <a:p>
            <a:pPr lvl="1" eaLnBrk="1" hangingPunct="1">
              <a:buFont typeface="Arial" charset="0"/>
              <a:buChar char="•"/>
            </a:pPr>
            <a:r>
              <a:rPr lang="ru-RU" dirty="0" smtClean="0"/>
              <a:t>Системы регулировки движения</a:t>
            </a:r>
          </a:p>
          <a:p>
            <a:pPr lvl="1" eaLnBrk="1" hangingPunct="1">
              <a:buFont typeface="Arial" charset="0"/>
              <a:buChar char="•"/>
            </a:pPr>
            <a:r>
              <a:rPr lang="ru-RU" dirty="0" smtClean="0"/>
              <a:t>Оповещение о землетрясениях и цунами</a:t>
            </a:r>
          </a:p>
          <a:p>
            <a:pPr lvl="1" eaLnBrk="1" hangingPunct="1">
              <a:buFont typeface="Arial" charset="0"/>
              <a:buChar char="•"/>
            </a:pPr>
            <a:r>
              <a:rPr lang="ru-RU" dirty="0" smtClean="0"/>
              <a:t>Бытовые приборы</a:t>
            </a:r>
          </a:p>
          <a:p>
            <a:pPr lvl="1" eaLnBrk="1" hangingPunct="1">
              <a:buFont typeface="Arial" charset="0"/>
              <a:buChar char="•"/>
            </a:pPr>
            <a:r>
              <a:rPr lang="ru-RU" dirty="0" smtClean="0"/>
              <a:t>И все другое, что только можно представить…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</a:t>
            </a:r>
            <a:r>
              <a:rPr lang="ru-RU" dirty="0" smtClean="0"/>
              <a:t>-Всё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/>
              <a:t>Реализация через сеть традиционных повседневных процессов: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Государственные услуги (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http://www.gosuslugi.ru</a:t>
            </a:r>
            <a:r>
              <a:rPr lang="ru-RU" dirty="0" smtClean="0"/>
              <a:t>) - к 2015 г. </a:t>
            </a:r>
            <a:r>
              <a:rPr lang="ru-RU" b="1" dirty="0" smtClean="0"/>
              <a:t>всё</a:t>
            </a:r>
            <a:r>
              <a:rPr lang="ru-RU" dirty="0" smtClean="0"/>
              <a:t> общение с госорганами должно осуществляться через портал.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Социальные услуги (запись в поликлинику, расчет электроэнергии и данных по счетчикам воды,  проверка успеваемости детей…</a:t>
            </a:r>
            <a:r>
              <a:rPr lang="en-US" smtClean="0"/>
              <a:t>).</a:t>
            </a:r>
            <a:endParaRPr lang="ru-RU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 также: образование, общение, развлечения и многое-многое другое…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496300" cy="1063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latin typeface="Verdana" pitchFamily="34" charset="0"/>
              </a:rPr>
              <a:t>Любимая американская загадка  на развитие логики и…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Стоит ли соглашаться на работу с условием оплаты  1 цент в первый день и ежедневным удваиванием суммы?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/>
              <a:t>Стоит!</a:t>
            </a:r>
            <a:r>
              <a:rPr lang="ru-RU" sz="2800" dirty="0" smtClean="0"/>
              <a:t>  Начав трудиться 1 января, к 31 числу этого месяца работник получит в день более 10 миллионов долларов.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НО! Заработок в последний день месяца составит «лишь» 1,3 миллиона долларов в случае, если продолжительность месяца будет всего на три дня короче (например, в феврале).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dirty="0" smtClean="0">
                <a:latin typeface="Verdana" pitchFamily="34" charset="0"/>
              </a:rPr>
              <a:t>… темпы развития цифровых технологий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Налицо - эффект экспоненциального роста, когда именно последние три дня значат крайне много.</a:t>
            </a:r>
          </a:p>
          <a:p>
            <a:pPr eaLnBrk="1" hangingPunct="1"/>
            <a:r>
              <a:rPr lang="ru-RU" sz="2800" dirty="0" smtClean="0"/>
              <a:t>Именно эти последние «три дня» развития цифровых технологий пришлись на жизнь нынешнего поколения человечества.</a:t>
            </a:r>
          </a:p>
          <a:p>
            <a:pPr eaLnBrk="1" hangingPunct="1"/>
            <a:r>
              <a:rPr lang="ru-RU" sz="2800" dirty="0" smtClean="0"/>
              <a:t>Изменения происходят настолько стремительно, что ситуация в информационной сфере ощутимо меняется даже в течении нескольких месяцев.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Основные 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/>
              <a:t>Катализатором развития человечества на современном этапе являются цифровые технологии, развитие которых ведет к качественным изменениям во всех сферах жизни.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/>
              <a:t>Динамика изменений нарастает с каждым годом. В предстоящие 1,5 - 2 года мир изменится до неузнаваемости.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/>
              <a:t>Информационная деятельность будет практически полностью осуществляться на базе цифровых приложений.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/>
              <a:t>Библиотеке предстоит найти себя в цифровом мире или исчезнуть.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268412"/>
            <a:ext cx="8496944" cy="144050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accent1"/>
                </a:solidFill>
                <a:latin typeface="Verdana" pitchFamily="34" charset="0"/>
              </a:rPr>
              <a:t>Спасибо за внимание!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420938"/>
            <a:ext cx="7993062" cy="3887787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Вадим Степанов</a:t>
            </a:r>
          </a:p>
          <a:p>
            <a:pPr eaLnBrk="1" hangingPunct="1">
              <a:defRPr/>
            </a:pPr>
            <a:endParaRPr lang="ru-RU" b="1" dirty="0"/>
          </a:p>
          <a:p>
            <a:pPr eaLnBrk="1" hangingPunct="1">
              <a:defRPr/>
            </a:pPr>
            <a:r>
              <a:rPr lang="ru-RU" dirty="0">
                <a:hlinkClick r:id="rId3"/>
              </a:rPr>
              <a:t>http://www.</a:t>
            </a:r>
            <a:r>
              <a:rPr lang="en-US" dirty="0" err="1">
                <a:hlinkClick r:id="rId3"/>
              </a:rPr>
              <a:t>vadimstepanov</a:t>
            </a:r>
            <a:r>
              <a:rPr lang="ru-RU" dirty="0">
                <a:hlinkClick r:id="rId3"/>
              </a:rPr>
              <a:t>.</a:t>
            </a:r>
            <a:r>
              <a:rPr lang="ru-RU" dirty="0" err="1">
                <a:hlinkClick r:id="rId3"/>
              </a:rPr>
              <a:t>ru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stepanov@vadimstepanov</a:t>
            </a:r>
            <a:r>
              <a:rPr lang="ru-RU" dirty="0"/>
              <a:t>.</a:t>
            </a:r>
            <a:r>
              <a:rPr lang="ru-RU" dirty="0" err="1"/>
              <a:t>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тенденции развития компьютерных технологий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Процессоры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/>
              <a:t>(производительность)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</a:t>
            </a:r>
            <a:r>
              <a:rPr lang="ru-RU" sz="3600" b="1" dirty="0" smtClean="0"/>
              <a:t> (объем сохраняемых и обрабатываемых данных)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ввода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вывода </a:t>
            </a:r>
            <a:r>
              <a:rPr lang="ru-RU" sz="3600" b="1" dirty="0" smtClean="0"/>
              <a:t>(клавиатуры</a:t>
            </a:r>
            <a:r>
              <a:rPr lang="en-US" sz="3600" b="1" dirty="0" smtClean="0"/>
              <a:t>/</a:t>
            </a:r>
            <a:r>
              <a:rPr lang="ru-RU" sz="3600" b="1" dirty="0" smtClean="0"/>
              <a:t>экраны</a:t>
            </a:r>
            <a:r>
              <a:rPr lang="en-US" sz="3600" b="1" dirty="0" smtClean="0"/>
              <a:t>/</a:t>
            </a:r>
            <a:r>
              <a:rPr lang="ru-RU" sz="3600" b="1" dirty="0" smtClean="0"/>
              <a:t>принтеры)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энергопотребления </a:t>
            </a:r>
            <a:r>
              <a:rPr lang="ru-RU" sz="3600" b="1" dirty="0" smtClean="0"/>
              <a:t>(продолжительность работы)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Процессоры </a:t>
            </a:r>
            <a:r>
              <a:rPr lang="en-US" dirty="0" smtClean="0"/>
              <a:t> (I)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-214313" y="1357313"/>
            <a:ext cx="4000501" cy="47244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Мура: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/>
              <a:t>	Число транзисторов, размещаемых на кристалле кремния, составляющего основу процессора, </a:t>
            </a:r>
            <a:r>
              <a:rPr lang="ru-RU" sz="2000" b="1" dirty="0" smtClean="0"/>
              <a:t>удваивается</a:t>
            </a:r>
            <a:r>
              <a:rPr lang="ru-RU" sz="2000" dirty="0" smtClean="0"/>
              <a:t> примерно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/>
              <a:t>	каждые 2 года.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/>
              <a:t>	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/>
              <a:t>	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i="1" dirty="0" smtClean="0"/>
              <a:t>	</a:t>
            </a:r>
            <a:r>
              <a:rPr lang="ru-RU" sz="1800" i="1" dirty="0" smtClean="0"/>
              <a:t>Данный закон действует без малого полвека и сохранит свою силу минимум до 2015 года.</a:t>
            </a:r>
          </a:p>
        </p:txBody>
      </p:sp>
      <p:pic>
        <p:nvPicPr>
          <p:cNvPr id="12292" name="Содержимое 13" descr="1000px-Transistor_Count_and_Moore's_Law_-_2011.svg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03500" y="1000125"/>
            <a:ext cx="6459538" cy="580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33762" y="260648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Процессоры</a:t>
            </a:r>
            <a:r>
              <a:rPr lang="en-US" b="1" dirty="0" smtClean="0"/>
              <a:t>  </a:t>
            </a:r>
            <a:r>
              <a:rPr lang="en-US" dirty="0" smtClean="0"/>
              <a:t>(II)</a:t>
            </a:r>
            <a:endParaRPr lang="ru-RU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500188"/>
            <a:ext cx="4429125" cy="4724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2200" dirty="0" smtClean="0"/>
              <a:t>Технология 2011 г. обеспечивала расстояние между транзисторами в 22 нанометра.  На конец 2013 г. запланировано начало выпуска процессоров по 14 </a:t>
            </a:r>
            <a:r>
              <a:rPr lang="ru-RU" sz="2200" dirty="0" err="1" smtClean="0"/>
              <a:t>нанометровой</a:t>
            </a:r>
            <a:r>
              <a:rPr lang="ru-RU" sz="2200" dirty="0" smtClean="0"/>
              <a:t> технологии.</a:t>
            </a:r>
          </a:p>
          <a:p>
            <a:pPr>
              <a:defRPr/>
            </a:pPr>
            <a:r>
              <a:rPr lang="ru-RU" sz="2200" dirty="0" smtClean="0"/>
              <a:t>Лидер индустрии процессоров  - компания </a:t>
            </a:r>
            <a:r>
              <a:rPr lang="en-US" sz="2200" dirty="0" smtClean="0"/>
              <a:t>Intel </a:t>
            </a:r>
            <a:r>
              <a:rPr lang="ru-RU" sz="2200" dirty="0" smtClean="0"/>
              <a:t>с 2014 г. будет делать основной упор не на повышение производительности процессора, а на снижение его энергоемкости, дабы обеспечить работу в </a:t>
            </a:r>
            <a:r>
              <a:rPr lang="ru-RU" sz="2200" dirty="0" err="1" smtClean="0"/>
              <a:t>ультрамобильных</a:t>
            </a:r>
            <a:r>
              <a:rPr lang="ru-RU" sz="2200" dirty="0" smtClean="0"/>
              <a:t> устройствах. </a:t>
            </a:r>
            <a:endParaRPr lang="ru-RU" sz="2200" dirty="0" smtClean="0"/>
          </a:p>
        </p:txBody>
      </p:sp>
      <p:pic>
        <p:nvPicPr>
          <p:cNvPr id="13316" name="Содержимое 5" descr="ant_with_microchi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00563" y="1500188"/>
            <a:ext cx="4500562" cy="337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Память  (</a:t>
            </a:r>
            <a:r>
              <a:rPr lang="en-US" b="1" dirty="0" smtClean="0"/>
              <a:t>I</a:t>
            </a:r>
            <a:r>
              <a:rPr lang="ru-RU" b="1" dirty="0" smtClean="0"/>
              <a:t>)</a:t>
            </a:r>
            <a:endParaRPr lang="ru-RU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-214313" y="1643063"/>
            <a:ext cx="3624263" cy="453866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2000" smtClean="0"/>
              <a:t>Гигантское увеличение объемов долговременной памяти.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smtClean="0"/>
              <a:t>В качестве примера - увеличение памяти персональных компьютеров. </a:t>
            </a:r>
          </a:p>
          <a:p>
            <a:pPr eaLnBrk="1" hangingPunct="1">
              <a:buFont typeface="Arial" charset="0"/>
              <a:buChar char="•"/>
            </a:pPr>
            <a:endParaRPr lang="ru-RU" sz="2000" smtClean="0"/>
          </a:p>
          <a:p>
            <a:pPr eaLnBrk="1" hangingPunct="1">
              <a:buFont typeface="Arial" charset="0"/>
              <a:buChar char="•"/>
            </a:pPr>
            <a:r>
              <a:rPr lang="ru-RU" sz="2000" smtClean="0"/>
              <a:t>Налицо -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b="1" smtClean="0"/>
              <a:t>экспотенциальный рост</a:t>
            </a:r>
            <a:r>
              <a:rPr lang="ru-RU" sz="2000" smtClean="0"/>
              <a:t>.</a:t>
            </a:r>
          </a:p>
          <a:p>
            <a:pPr eaLnBrk="1" hangingPunct="1">
              <a:buFont typeface="Arial" charset="0"/>
              <a:buChar char="•"/>
            </a:pPr>
            <a:endParaRPr lang="ru-RU" smtClean="0"/>
          </a:p>
          <a:p>
            <a:pPr eaLnBrk="1" hangingPunct="1">
              <a:buFont typeface="Arial" charset="0"/>
              <a:buChar char="•"/>
            </a:pPr>
            <a:endParaRPr lang="ru-RU" smtClean="0"/>
          </a:p>
          <a:p>
            <a:pPr eaLnBrk="1" hangingPunct="1">
              <a:buFont typeface="Arial" charset="0"/>
              <a:buChar char="•"/>
            </a:pPr>
            <a:endParaRPr lang="ru-RU" smtClean="0"/>
          </a:p>
        </p:txBody>
      </p:sp>
      <p:pic>
        <p:nvPicPr>
          <p:cNvPr id="14340" name="Содержимое 5" descr="1000px-Hard_drive_capacity_over_time.svg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28875" y="1214438"/>
            <a:ext cx="6715125" cy="4794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Память</a:t>
            </a:r>
            <a:r>
              <a:rPr lang="en-US" b="1" dirty="0" smtClean="0"/>
              <a:t> </a:t>
            </a:r>
            <a:r>
              <a:rPr lang="ru-RU" b="1" dirty="0" smtClean="0"/>
              <a:t>(</a:t>
            </a:r>
            <a:r>
              <a:rPr lang="en-US" b="1" dirty="0" smtClean="0"/>
              <a:t>II</a:t>
            </a:r>
            <a:r>
              <a:rPr lang="ru-RU" b="1" dirty="0" smtClean="0"/>
              <a:t>)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543425" cy="4786312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/>
              <a:t>Миниатюризация с одновременным увеличением емкости (</a:t>
            </a:r>
            <a:r>
              <a:rPr lang="en-US" dirty="0" smtClean="0"/>
              <a:t>HP Memory Spot – </a:t>
            </a:r>
            <a:r>
              <a:rPr lang="ru-RU" dirty="0" smtClean="0"/>
              <a:t>См. словарь).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/>
              <a:t>Вывод из обихода жестких дисков, как основных хранителей данных персональных компьютеров (долговременная память на микросхемах емкостью 160 Гб уже в продаже).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/>
              <a:t>Перспектива - молекулярная память на основе органических соединений.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15364" name="Содержимое 4" descr="HP MemorySpot chi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29250" y="1214438"/>
            <a:ext cx="3286125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82000" cy="10698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Средства ввода</a:t>
            </a:r>
            <a:r>
              <a:rPr lang="en-US" b="1" dirty="0" smtClean="0"/>
              <a:t>/</a:t>
            </a:r>
            <a:r>
              <a:rPr lang="ru-RU" b="1" dirty="0" smtClean="0"/>
              <a:t>вывода (</a:t>
            </a:r>
            <a:r>
              <a:rPr lang="en-US" b="1" dirty="0" smtClean="0"/>
              <a:t>I</a:t>
            </a:r>
            <a:r>
              <a:rPr lang="ru-RU" b="1" dirty="0" smtClean="0"/>
              <a:t>)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928802"/>
            <a:ext cx="4065490" cy="773368"/>
          </a:xfrm>
        </p:spPr>
        <p:txBody>
          <a:bodyPr/>
          <a:lstStyle/>
          <a:p>
            <a:r>
              <a:rPr lang="ru-RU" dirty="0" smtClean="0"/>
              <a:t>Лазерные голографические клавиатуры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14877" y="1928802"/>
            <a:ext cx="4048124" cy="773368"/>
          </a:xfrm>
        </p:spPr>
        <p:txBody>
          <a:bodyPr/>
          <a:lstStyle/>
          <a:p>
            <a:r>
              <a:rPr lang="ru-RU" dirty="0" smtClean="0"/>
              <a:t>Гибкие пленочные экраны </a:t>
            </a:r>
            <a:r>
              <a:rPr lang="en-US" dirty="0" smtClean="0"/>
              <a:t>/ </a:t>
            </a:r>
            <a:r>
              <a:rPr lang="ru-RU" dirty="0" smtClean="0"/>
              <a:t>голографические экраны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27430" t="18781" r="28518" b="5335"/>
          <a:stretch>
            <a:fillRect/>
          </a:stretch>
        </p:blipFill>
        <p:spPr bwMode="auto">
          <a:xfrm>
            <a:off x="428596" y="2786058"/>
            <a:ext cx="3786214" cy="3943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27271" t="22678" r="27236" b="25046"/>
          <a:stretch>
            <a:fillRect/>
          </a:stretch>
        </p:blipFill>
        <p:spPr bwMode="auto">
          <a:xfrm>
            <a:off x="4764611" y="2928934"/>
            <a:ext cx="3978823" cy="2857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Средства ввода</a:t>
            </a:r>
            <a:r>
              <a:rPr lang="en-US" b="1" dirty="0" smtClean="0"/>
              <a:t>/</a:t>
            </a:r>
            <a:r>
              <a:rPr lang="ru-RU" b="1" dirty="0" smtClean="0"/>
              <a:t>вывода  (</a:t>
            </a:r>
            <a:r>
              <a:rPr lang="en-US" b="1" dirty="0" smtClean="0"/>
              <a:t>II</a:t>
            </a:r>
            <a:r>
              <a:rPr lang="ru-RU" b="1" dirty="0" smtClean="0"/>
              <a:t>)</a:t>
            </a:r>
            <a:endParaRPr lang="ru-RU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6072206"/>
            <a:ext cx="7643866" cy="642942"/>
          </a:xfrm>
        </p:spPr>
        <p:txBody>
          <a:bodyPr>
            <a:normAutofit/>
          </a:bodyPr>
          <a:lstStyle/>
          <a:p>
            <a:pPr marL="50292" indent="-342900"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Концептуальные возможности персональных мобильных устройств ближайшего будущего на примере одного из концептов </a:t>
            </a:r>
            <a:r>
              <a:rPr lang="en-US" sz="1800" dirty="0" err="1" smtClean="0">
                <a:solidFill>
                  <a:schemeClr val="tx1"/>
                </a:solidFill>
              </a:rPr>
              <a:t>iPhone</a:t>
            </a:r>
            <a:r>
              <a:rPr lang="en-US" sz="1800" dirty="0" smtClean="0">
                <a:solidFill>
                  <a:schemeClr val="tx1"/>
                </a:solidFill>
              </a:rPr>
              <a:t>  6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8845" t="17552" r="8018" b="3466"/>
          <a:stretch>
            <a:fillRect/>
          </a:stretch>
        </p:blipFill>
        <p:spPr bwMode="auto">
          <a:xfrm>
            <a:off x="571472" y="1857364"/>
            <a:ext cx="7286676" cy="418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4098</TotalTime>
  <Words>1247</Words>
  <Application>Microsoft Office PowerPoint</Application>
  <PresentationFormat>Экран (4:3)</PresentationFormat>
  <Paragraphs>133</Paragraphs>
  <Slides>27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Компьютеры и сети в 2015 году: ключевые тенденции развития цифровых технологий</vt:lpstr>
      <vt:lpstr>Основные тенденции развития компьютерных технологий</vt:lpstr>
      <vt:lpstr>Основные тенденции развития компьютерных технологий</vt:lpstr>
      <vt:lpstr>Процессоры  (I)</vt:lpstr>
      <vt:lpstr>Процессоры  (II)</vt:lpstr>
      <vt:lpstr>Память  (I)</vt:lpstr>
      <vt:lpstr>Память (II)</vt:lpstr>
      <vt:lpstr>Средства ввода/вывода (I)</vt:lpstr>
      <vt:lpstr>Средства ввода/вывода  (II)</vt:lpstr>
      <vt:lpstr>Средства ввода/вывода  (III)</vt:lpstr>
      <vt:lpstr>Средства ввода/вывода  (IV)</vt:lpstr>
      <vt:lpstr>Система энергопотребления</vt:lpstr>
      <vt:lpstr>увеличение производительности компьютеров:</vt:lpstr>
      <vt:lpstr>Перспективы развития коммуникационных технологий</vt:lpstr>
      <vt:lpstr>Первый сотовый телефон  Motorola Dyna TAC 8000X</vt:lpstr>
      <vt:lpstr>Глобальные компьютерные сети</vt:lpstr>
      <vt:lpstr>Слайд 17</vt:lpstr>
      <vt:lpstr>Основные тенденции развития коммуникационных технологий</vt:lpstr>
      <vt:lpstr>Новые стандарты передачи данных</vt:lpstr>
      <vt:lpstr>Развитие «облачных» технологий</vt:lpstr>
      <vt:lpstr>ПРИЛОЖЕНИЯ WEB 2.0/Социальные медиа </vt:lpstr>
      <vt:lpstr>Все-в-Сети</vt:lpstr>
      <vt:lpstr>e-Всё</vt:lpstr>
      <vt:lpstr>Любимая американская загадка  на развитие логики и…</vt:lpstr>
      <vt:lpstr>… темпы развития цифровых технологий</vt:lpstr>
      <vt:lpstr>Основные 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направления развития компьютерно-коммуникационных технологий в ближайшей перспективе</dc:title>
  <dc:creator>Vadim Stepanov</dc:creator>
  <cp:lastModifiedBy>Vadim Stepanov</cp:lastModifiedBy>
  <cp:revision>330</cp:revision>
  <dcterms:created xsi:type="dcterms:W3CDTF">2011-02-08T09:03:23Z</dcterms:created>
  <dcterms:modified xsi:type="dcterms:W3CDTF">2013-11-17T19:09:52Z</dcterms:modified>
</cp:coreProperties>
</file>