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60" r:id="rId3"/>
    <p:sldId id="258" r:id="rId4"/>
    <p:sldId id="269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5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615" autoAdjust="0"/>
    <p:restoredTop sz="86477" autoAdjust="0"/>
  </p:normalViewPr>
  <p:slideViewPr>
    <p:cSldViewPr>
      <p:cViewPr varScale="1">
        <p:scale>
          <a:sx n="68" d="100"/>
          <a:sy n="68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4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0CE05-5C5E-4A6A-A2C5-3FAFFBB069CD}" type="datetimeFigureOut">
              <a:rPr lang="ru-RU" smtClean="0"/>
              <a:pPr/>
              <a:t>17.11.2013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111B7-F3D2-4060-B7E9-0B34976DEF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/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19CE13B-4610-4FB1-BBF6-E8AEE5BEE4FB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0C0B95-5C5A-40F9-88AC-10ECB2902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B42B-6864-4774-9BFD-B85810A62AED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5A90-FFCF-4D97-B82F-EAB6D141E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595EF-E911-4EC2-87B6-2EAC81864312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57D7606-2F46-4D7C-824B-3AC489502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0060F-6255-47E2-A3C9-827817C0F0B8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1EEF-4410-494A-B3DB-2E033385C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C30448-14D0-453A-A050-E322F99AB4A2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9E44151-8F7C-4B2C-9FBE-3F3D1BC51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606C-1F0A-4B58-A0A8-77950B149EFC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AD8E9-8BB9-43E0-AD24-5145A9A7A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49D4-7901-461E-A7DB-6F98B8BB2733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C3DD1-00B9-42E1-A57D-776AD0CED3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3339D-329D-4DC7-9133-0BCAC9CD13D9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F061A-BAC0-4692-9322-94EDB960A3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9B420-0B18-4D15-9807-FF3C730F42A4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DA937-5AEC-4805-8E94-12CAF3CC0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7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7CF6B-2BA8-406B-AAA8-B175B36AA804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D4AC16-FEC9-44B5-B263-2EC0D165E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7010400" y="150813"/>
            <a:ext cx="1981200" cy="65563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630C0-AD9E-4C36-B421-B637389AD5B5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716-F84C-4574-AD4E-916642AC8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685829C-FAE1-4423-B059-A0569365D135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6FB493B-6787-4ADB-8CD6-77F8F1F8A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8" r:id="rId2"/>
    <p:sldLayoutId id="2147483804" r:id="rId3"/>
    <p:sldLayoutId id="2147483799" r:id="rId4"/>
    <p:sldLayoutId id="2147483800" r:id="rId5"/>
    <p:sldLayoutId id="2147483801" r:id="rId6"/>
    <p:sldLayoutId id="2147483805" r:id="rId7"/>
    <p:sldLayoutId id="2147483806" r:id="rId8"/>
    <p:sldLayoutId id="2147483807" r:id="rId9"/>
    <p:sldLayoutId id="2147483802" r:id="rId10"/>
    <p:sldLayoutId id="21474838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ct val="0"/>
        </a:spcAft>
        <a:buClr>
          <a:srgbClr val="928B70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ct val="0"/>
        </a:spcAft>
        <a:buClr>
          <a:srgbClr val="87706B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ct val="20000"/>
        </a:spcBef>
        <a:spcAft>
          <a:spcPct val="0"/>
        </a:spcAft>
        <a:buClr>
          <a:srgbClr val="6F777D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one-h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ecunia.com/vulnerability_scanning/online/?task=intr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4000504"/>
            <a:ext cx="6262689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Белорусский Государственный Университет Культуры и Искусств</a:t>
            </a:r>
          </a:p>
          <a:p>
            <a:endParaRPr lang="ru-RU" sz="2000" dirty="0" smtClean="0"/>
          </a:p>
          <a:p>
            <a:r>
              <a:rPr lang="ru-RU" sz="1800" dirty="0" smtClean="0"/>
              <a:t>Республика Беларусь, г. Минск,  19 ноября</a:t>
            </a:r>
            <a:r>
              <a:rPr lang="en-US" sz="1800" dirty="0" smtClean="0"/>
              <a:t> </a:t>
            </a:r>
            <a:r>
              <a:rPr lang="ru-RU" sz="1800" dirty="0" smtClean="0"/>
              <a:t> 2013 года</a:t>
            </a:r>
            <a:endParaRPr lang="ru-RU" sz="1400" dirty="0"/>
          </a:p>
        </p:txBody>
      </p:sp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28596" y="1857364"/>
            <a:ext cx="6324600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Меры безопасности при работе в Интернет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Спам (англ. </a:t>
            </a:r>
            <a:r>
              <a:rPr lang="ru-RU" sz="2400" dirty="0" err="1" smtClean="0"/>
              <a:t>spam</a:t>
            </a:r>
            <a:r>
              <a:rPr lang="ru-RU" sz="2400" dirty="0" smtClean="0"/>
              <a:t>) — рассылка электронных сообщений лицам, лицам, не выражавшим желания их получать. 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Разновидности спама:</a:t>
            </a:r>
          </a:p>
          <a:p>
            <a:pPr marL="548958" lvl="1" fontAlgn="auto">
              <a:spcAft>
                <a:spcPts val="0"/>
              </a:spcAft>
              <a:defRPr/>
            </a:pPr>
            <a:r>
              <a:rPr lang="ru-RU" sz="2200" dirty="0" smtClean="0"/>
              <a:t>Коммерческая реклама.</a:t>
            </a:r>
          </a:p>
          <a:p>
            <a:pPr marL="548958" lvl="1" fontAlgn="auto">
              <a:spcAft>
                <a:spcPts val="0"/>
              </a:spcAft>
              <a:defRPr/>
            </a:pPr>
            <a:r>
              <a:rPr lang="ru-RU" sz="2200" dirty="0" smtClean="0"/>
              <a:t>«Нигерийские письма» - мошеннические рассылки с целью завладеть банковской информацией пользователя.</a:t>
            </a:r>
          </a:p>
          <a:p>
            <a:pPr marL="548958" lvl="1" fontAlgn="auto">
              <a:spcAft>
                <a:spcPts val="0"/>
              </a:spcAft>
              <a:defRPr/>
            </a:pPr>
            <a:r>
              <a:rPr lang="ru-RU" sz="2200" dirty="0" smtClean="0"/>
              <a:t>Хакерские рассылки – заражение компьютеров путем запуска приложения к письмам.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Внимательное отношение к сообщением от «друзей» в социальных сетях.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Внимательное отношение к приходящим «открыткам» - возможен запуск вредоносного кода.</a:t>
            </a:r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Внимательное отношение к почтовым отправлениям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Существует специальное ПО для взлома пароля.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Любые пароли доступа должны быть сложными – обязательно включать буквы в разных регистрах, цифры и, желательно, символы (минимум 8 знаков).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Не использовать в паролях имена и год рождения, простые последовательности цифр, телефонные номера и пр.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Использовать для разных ресурсов разные логины и пароли.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0" indent="-411480" fontAlgn="auto">
              <a:spcAft>
                <a:spcPts val="0"/>
              </a:spcAft>
              <a:defRPr/>
            </a:pPr>
            <a:r>
              <a:rPr lang="ru-RU" dirty="0"/>
              <a:t>Пароли доступа должны быть </a:t>
            </a:r>
            <a:r>
              <a:rPr lang="ru-RU" dirty="0" smtClean="0"/>
              <a:t>сложными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Библиотечные сайты, как наименее защищенные, используются хакерами для тренировок.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Сайты библиотек хранят все больший объем конфиденциальных данных, которые могут быть интересны хакерам.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Вот, что бывает с сайтами, не обладающими достаточной защитой - </a:t>
            </a:r>
            <a:r>
              <a:rPr lang="en-US" sz="2400" dirty="0" smtClean="0">
                <a:hlinkClick r:id="rId2"/>
              </a:rPr>
              <a:t>www.zone-h.org</a:t>
            </a:r>
            <a:r>
              <a:rPr lang="ru-RU" sz="2400" dirty="0" smtClean="0"/>
              <a:t>.</a:t>
            </a:r>
          </a:p>
        </p:txBody>
      </p:sp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Сайт должен быть надежно защищен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2400" dirty="0" smtClean="0"/>
              <a:t>Никакая аппаратно-программная антивирусная защита не устоит при грубых ошибках пользователей.</a:t>
            </a:r>
          </a:p>
          <a:p>
            <a:pPr marL="274320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2400" dirty="0" smtClean="0"/>
              <a:t>Невнимание к проблемам безопасности может повлечь искажение или полную утрату личных данных или данных всей компьютерной сети библиотеки.</a:t>
            </a:r>
          </a:p>
          <a:p>
            <a:pPr marL="274320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2400" dirty="0" smtClean="0"/>
              <a:t>Система информационной безопасности – своеобразная «круговая порука»: через брешь на одном компьютере возможно проникнуть во всю сеть.</a:t>
            </a:r>
          </a:p>
        </p:txBody>
      </p:sp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Резюме: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853518" cy="2076472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ru-RU" sz="42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2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2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2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2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2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4200" dirty="0">
                <a:solidFill>
                  <a:srgbClr val="CF0E30"/>
                </a:solidFill>
                <a:latin typeface="PragmaticaKMM" charset="0"/>
              </a:rPr>
              <a:t/>
            </a:r>
            <a:br>
              <a:rPr lang="ru-RU" sz="4200" dirty="0">
                <a:solidFill>
                  <a:srgbClr val="CF0E30"/>
                </a:solidFill>
                <a:latin typeface="PragmaticaKMM" charset="0"/>
              </a:rPr>
            </a:br>
            <a:r>
              <a:rPr lang="ru-RU" sz="5300" dirty="0">
                <a:solidFill>
                  <a:srgbClr val="CF0E30"/>
                </a:solidFill>
                <a:latin typeface="PragmaticaKMM" charset="0"/>
              </a:rPr>
              <a:t>Спасибо за внимание</a:t>
            </a:r>
            <a:r>
              <a:rPr lang="en-US" sz="5300" dirty="0">
                <a:solidFill>
                  <a:srgbClr val="CF0E30"/>
                </a:solidFill>
                <a:latin typeface="PragmaticaKMM" charset="0"/>
              </a:rPr>
              <a:t>!</a:t>
            </a:r>
            <a:r>
              <a:rPr lang="ru-RU" dirty="0">
                <a:latin typeface="PragmaticaKMM" charset="0"/>
              </a:rPr>
              <a:t/>
            </a:r>
            <a:br>
              <a:rPr lang="ru-RU" dirty="0">
                <a:latin typeface="PragmaticaKMM" charset="0"/>
              </a:rPr>
            </a:br>
            <a:r>
              <a:rPr lang="ru-RU" dirty="0">
                <a:latin typeface="PragmaticaKMM" charset="0"/>
              </a:rPr>
              <a:t/>
            </a:r>
            <a:br>
              <a:rPr lang="ru-RU" dirty="0">
                <a:latin typeface="PragmaticaKMM" charset="0"/>
              </a:rPr>
            </a:br>
            <a:r>
              <a:rPr lang="ru-RU" sz="4000" dirty="0" smtClean="0">
                <a:latin typeface="PragmaticaKMM" charset="0"/>
              </a:rPr>
              <a:t>Степанов</a:t>
            </a:r>
            <a:r>
              <a:rPr lang="ru-RU" sz="4000" dirty="0">
                <a:latin typeface="PragmaticaKMM" charset="0"/>
              </a:rPr>
              <a:t/>
            </a:r>
            <a:br>
              <a:rPr lang="ru-RU" sz="4000" dirty="0">
                <a:latin typeface="PragmaticaKMM" charset="0"/>
              </a:rPr>
            </a:br>
            <a:r>
              <a:rPr lang="ru-RU" sz="4000" dirty="0">
                <a:latin typeface="PragmaticaKMM" charset="0"/>
              </a:rPr>
              <a:t>Вадим Константинович</a:t>
            </a:r>
            <a:br>
              <a:rPr lang="ru-RU" sz="4000" dirty="0">
                <a:latin typeface="PragmaticaKMM" charset="0"/>
              </a:rPr>
            </a:br>
            <a:r>
              <a:rPr lang="ru-RU" sz="4000" dirty="0">
                <a:latin typeface="PragmaticaKMM" charset="0"/>
              </a:rPr>
              <a:t/>
            </a:r>
            <a:br>
              <a:rPr lang="ru-RU" sz="4000" dirty="0">
                <a:latin typeface="PragmaticaKMM" charset="0"/>
              </a:rPr>
            </a:br>
            <a:r>
              <a:rPr lang="ru-RU" sz="3200" i="1" dirty="0">
                <a:solidFill>
                  <a:schemeClr val="accent1">
                    <a:lumMod val="75000"/>
                  </a:schemeClr>
                </a:solidFill>
                <a:latin typeface="PragmaticaKMM" charset="0"/>
              </a:rPr>
              <a:t>Московский государственный университет культуры и 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  <a:latin typeface="PragmaticaKMM" charset="0"/>
              </a:rPr>
              <a:t>искусств</a:t>
            </a:r>
            <a:endParaRPr lang="ru-RU" sz="2800" i="1" dirty="0">
              <a:solidFill>
                <a:schemeClr val="accent1">
                  <a:lumMod val="75000"/>
                </a:schemeClr>
              </a:solidFill>
              <a:latin typeface="PragmaticaKMM Cyr" charset="-52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5105400"/>
            <a:ext cx="8686800" cy="11430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400" dirty="0" smtClean="0">
                <a:solidFill>
                  <a:srgbClr val="FAFD00"/>
                </a:solidFill>
                <a:latin typeface="PragmaticaKMM" charset="0"/>
              </a:rPr>
              <a:t>http</a:t>
            </a:r>
            <a:r>
              <a:rPr lang="ru-RU" sz="2400" dirty="0">
                <a:solidFill>
                  <a:srgbClr val="FAFD00"/>
                </a:solidFill>
                <a:latin typeface="PragmaticaKMM" charset="0"/>
              </a:rPr>
              <a:t>://www.</a:t>
            </a:r>
            <a:r>
              <a:rPr lang="en-US" sz="2400" dirty="0" err="1">
                <a:solidFill>
                  <a:srgbClr val="FAFD00"/>
                </a:solidFill>
                <a:latin typeface="PragmaticaKMM" charset="0"/>
              </a:rPr>
              <a:t>vadimstepanov</a:t>
            </a:r>
            <a:r>
              <a:rPr lang="ru-RU" sz="2400" dirty="0">
                <a:solidFill>
                  <a:srgbClr val="FAFD00"/>
                </a:solidFill>
                <a:latin typeface="PragmaticaKMM" charset="0"/>
              </a:rPr>
              <a:t>.</a:t>
            </a:r>
            <a:r>
              <a:rPr lang="ru-RU" sz="2400" dirty="0" err="1">
                <a:solidFill>
                  <a:srgbClr val="FAFD00"/>
                </a:solidFill>
                <a:latin typeface="PragmaticaKMM" charset="0"/>
              </a:rPr>
              <a:t>ru</a:t>
            </a:r>
            <a:endParaRPr lang="ru-RU" sz="2400" dirty="0">
              <a:latin typeface="PragmaticaKMM" charset="0"/>
            </a:endParaRPr>
          </a:p>
          <a:p>
            <a:pPr algn="ctr">
              <a:lnSpc>
                <a:spcPct val="80000"/>
              </a:lnSpc>
              <a:buFont typeface="Monotype Sorts" charset="2"/>
              <a:buNone/>
            </a:pPr>
            <a:r>
              <a:rPr lang="ru-RU" sz="2400" dirty="0" err="1" smtClean="0">
                <a:solidFill>
                  <a:srgbClr val="FAFD00"/>
                </a:solidFill>
                <a:latin typeface="PragmaticaKMM" charset="0"/>
              </a:rPr>
              <a:t>stepanov@</a:t>
            </a:r>
            <a:r>
              <a:rPr lang="en-US" sz="2400" dirty="0" err="1" smtClean="0">
                <a:solidFill>
                  <a:srgbClr val="FAFD00"/>
                </a:solidFill>
                <a:latin typeface="PragmaticaKMM" charset="0"/>
              </a:rPr>
              <a:t>vadimstepanov</a:t>
            </a:r>
            <a:r>
              <a:rPr lang="ru-RU" sz="2400" dirty="0">
                <a:solidFill>
                  <a:srgbClr val="FAFD00"/>
                </a:solidFill>
                <a:latin typeface="PragmaticaKMM" charset="0"/>
              </a:rPr>
              <a:t>.</a:t>
            </a:r>
            <a:r>
              <a:rPr lang="ru-RU" sz="2400" dirty="0" err="1">
                <a:solidFill>
                  <a:srgbClr val="FAFD00"/>
                </a:solidFill>
                <a:latin typeface="PragmaticaKMM" charset="0"/>
              </a:rPr>
              <a:t>ru</a:t>
            </a:r>
            <a:endParaRPr lang="ru-RU" sz="2400" dirty="0">
              <a:solidFill>
                <a:srgbClr val="FAFD00"/>
              </a:solidFill>
              <a:latin typeface="PragmaticaKMM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Основные проблемы, с которыми предстоит столкнуться всем пользователям Интернет в самое ближайшее время так или иначе связаны с информационной безопасностью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Все виды данных постепенно перемещаются с компьютеров пользователей в Сеть (облачные сервисы).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Основные производственные процессы, включая процессы, связанные с оплатой товаров и услуг, переносятся в Интернет.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Граждане все больше пользуются «личными кабинетами» при решении повседневных задач.</a:t>
            </a:r>
            <a:r>
              <a:rPr lang="ru-RU" sz="2400" i="1" dirty="0" smtClean="0"/>
              <a:t> </a:t>
            </a:r>
            <a:endParaRPr lang="ru-RU" sz="2400" dirty="0" smtClean="0"/>
          </a:p>
          <a:p>
            <a:pPr marL="274320"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Причины возрастания важности проблем безопасности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доступа с банковской информации пользователя с целью кражи средств с банковских счетов.</a:t>
            </a:r>
          </a:p>
          <a:p>
            <a:r>
              <a:rPr lang="ru-RU" dirty="0" smtClean="0"/>
              <a:t>Блокирование компьютера с целью вымогательства денег  за разблокировку.</a:t>
            </a:r>
          </a:p>
          <a:p>
            <a:r>
              <a:rPr lang="ru-RU" dirty="0" smtClean="0"/>
              <a:t>Использование взломанного компьютера для рассылки спама или использования его в качестве подставного при взломе других сайтов.</a:t>
            </a:r>
          </a:p>
          <a:p>
            <a:r>
              <a:rPr lang="ru-RU" dirty="0" smtClean="0"/>
              <a:t>Получение доступа (взлом) профилей пользователей в социальных сетях и иных подобных сервисах с целью рассылки зараженных </a:t>
            </a:r>
            <a:r>
              <a:rPr lang="en-US" dirty="0" smtClean="0"/>
              <a:t>/</a:t>
            </a:r>
            <a:r>
              <a:rPr lang="ru-RU" dirty="0" smtClean="0"/>
              <a:t>мошеннических сообщений другим пользователям, числящимся в контактах взломанного профиля.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взлома или Чем я могу быть интересен взломщикам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Обязательная установка и своевременная актуализация антивирусного ПО.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Постоянная актуализация браузеров, </a:t>
            </a:r>
            <a:r>
              <a:rPr lang="ru-RU" dirty="0" err="1" smtClean="0"/>
              <a:t>плагинов</a:t>
            </a:r>
            <a:r>
              <a:rPr lang="ru-RU" dirty="0" smtClean="0"/>
              <a:t> и расширений</a:t>
            </a:r>
            <a:r>
              <a:rPr lang="en-US" dirty="0" smtClean="0"/>
              <a:t>/</a:t>
            </a:r>
            <a:r>
              <a:rPr lang="ru-RU" dirty="0" smtClean="0"/>
              <a:t>дополнений.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Осторожность при путешествиях по Сети.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Бесплатный сыр бывает только в мышеловке (получении из Сети паролей и прочего бесплатного «имущества»)!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Внимательное отношение к почтовым сообщениям.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Не оставляйте сайт без надежной защиты.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Пароли доступа должны быть сложными.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Требования по информационной безопасности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Установка антивирусного ПО является обязательным требованием.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Любое антивирусное ПО должно регулярно обновляться (идеально - ежедневно).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Если нет средств на платные антивирусные программы, можно установить бесплатные (</a:t>
            </a:r>
            <a:r>
              <a:rPr lang="en-US" sz="2400" dirty="0" smtClean="0"/>
              <a:t>AVG</a:t>
            </a:r>
            <a:r>
              <a:rPr lang="ru-RU" sz="2400" dirty="0" smtClean="0"/>
              <a:t>, </a:t>
            </a:r>
            <a:r>
              <a:rPr lang="en-US" sz="2400" dirty="0" err="1" smtClean="0"/>
              <a:t>Avast</a:t>
            </a:r>
            <a:r>
              <a:rPr lang="en-US" sz="2400" dirty="0" smtClean="0"/>
              <a:t> </a:t>
            </a:r>
            <a:r>
              <a:rPr lang="ru-RU" sz="2400" dirty="0" smtClean="0"/>
              <a:t>и др.)</a:t>
            </a:r>
          </a:p>
          <a:p>
            <a:pPr marL="274320"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Установка антивирусного ПО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Своевременное обновление браузеров, </a:t>
            </a:r>
            <a:r>
              <a:rPr lang="ru-RU" sz="2400" dirty="0" err="1" smtClean="0"/>
              <a:t>плагинов</a:t>
            </a:r>
            <a:r>
              <a:rPr lang="ru-RU" sz="2400" dirty="0" smtClean="0"/>
              <a:t> и расширений значительно повышает уровень безопасности.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На читательских компьютерах обновление ПО для работы в Интернет должно производиться персоналом библиотеки (оптимально – раз в месяц в санитарный день).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Проверка устаревшего клиентского ПО может быть осуществлена с помощью сервиса</a:t>
            </a:r>
            <a:r>
              <a:rPr lang="en-US" sz="2400" dirty="0" smtClean="0"/>
              <a:t> </a:t>
            </a:r>
            <a:r>
              <a:rPr lang="en-US" sz="2400" dirty="0" err="1" smtClean="0"/>
              <a:t>Secunia</a:t>
            </a:r>
            <a:r>
              <a:rPr lang="en-US" sz="2400" dirty="0" smtClean="0"/>
              <a:t> (</a:t>
            </a:r>
            <a:r>
              <a:rPr lang="en-US" sz="2400" dirty="0" smtClean="0">
                <a:hlinkClick r:id="rId2"/>
              </a:rPr>
              <a:t>secunia.com</a:t>
            </a:r>
            <a:r>
              <a:rPr lang="en-US" sz="2400" dirty="0" smtClean="0"/>
              <a:t>).</a:t>
            </a:r>
            <a:endParaRPr lang="ru-RU" sz="2400" dirty="0" smtClean="0"/>
          </a:p>
        </p:txBody>
      </p:sp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Постоянная актуализация браузеров и дополнений к ним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В Интернет нет безопасных мест. Вредоносный код возможно внедрить на самые авторитетные сайты.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Не посещать сайты, предлагающие взлом или уже взломанное </a:t>
            </a:r>
            <a:r>
              <a:rPr lang="ru-RU" sz="2400" dirty="0" err="1" smtClean="0"/>
              <a:t>проприетарное</a:t>
            </a:r>
            <a:r>
              <a:rPr lang="ru-RU" sz="2400" dirty="0" smtClean="0"/>
              <a:t> ПО и сайты эротико-порнографического характера. Опасность заражения там гораздо выше.</a:t>
            </a: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Осторожность при путешествиях по Сети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Злоумышленники используют взломанную программу в качестве приманки для неопытных пользователей.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Под прикрытием установки взломанной программы осуществляется установка на компьютер пользователя вредоносных программ.</a:t>
            </a:r>
          </a:p>
          <a:p>
            <a:pPr marL="274320" fontAlgn="auto">
              <a:spcAft>
                <a:spcPts val="0"/>
              </a:spcAft>
              <a:defRPr/>
            </a:pPr>
            <a:r>
              <a:rPr lang="ru-RU" sz="2400" dirty="0" smtClean="0"/>
              <a:t>После этого ваш компьютер принадлежит уже не только вам.</a:t>
            </a: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Получение из Сети паролей, генераторов ключей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етка">
    <a:dk1>
      <a:sysClr val="windowText" lastClr="000000"/>
    </a:dk1>
    <a:lt1>
      <a:sysClr val="window" lastClr="FFFFFF"/>
    </a:lt1>
    <a:dk2>
      <a:srgbClr val="534949"/>
    </a:dk2>
    <a:lt2>
      <a:srgbClr val="CCD1B9"/>
    </a:lt2>
    <a:accent1>
      <a:srgbClr val="C66951"/>
    </a:accent1>
    <a:accent2>
      <a:srgbClr val="BF974D"/>
    </a:accent2>
    <a:accent3>
      <a:srgbClr val="928B70"/>
    </a:accent3>
    <a:accent4>
      <a:srgbClr val="87706B"/>
    </a:accent4>
    <a:accent5>
      <a:srgbClr val="94734E"/>
    </a:accent5>
    <a:accent6>
      <a:srgbClr val="6F777D"/>
    </a:accent6>
    <a:hlink>
      <a:srgbClr val="CC9900"/>
    </a:hlink>
    <a:folHlink>
      <a:srgbClr val="C0C0C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1153</TotalTime>
  <Words>669</Words>
  <Application>Microsoft Office PowerPoint</Application>
  <PresentationFormat>Экран (4:3)</PresentationFormat>
  <Paragraphs>61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Сетка</vt:lpstr>
      <vt:lpstr>Меры безопасности при работе в Интернет</vt:lpstr>
      <vt:lpstr>Основные проблемы, с которыми предстоит столкнуться всем пользователям Интернет в самое ближайшее время так или иначе связаны с информационной безопасностью</vt:lpstr>
      <vt:lpstr>Причины возрастания важности проблем безопасности</vt:lpstr>
      <vt:lpstr>Цели взлома или Чем я могу быть интересен взломщикам</vt:lpstr>
      <vt:lpstr>Требования по информационной безопасности</vt:lpstr>
      <vt:lpstr>Установка антивирусного ПО</vt:lpstr>
      <vt:lpstr>Постоянная актуализация браузеров и дополнений к ним</vt:lpstr>
      <vt:lpstr>Осторожность при путешествиях по Сети</vt:lpstr>
      <vt:lpstr>Получение из Сети паролей, генераторов ключей и т.д.</vt:lpstr>
      <vt:lpstr>Внимательное отношение к почтовым отправлениям</vt:lpstr>
      <vt:lpstr>Пароли доступа должны быть сложными</vt:lpstr>
      <vt:lpstr>Сайт должен быть надежно защищен</vt:lpstr>
      <vt:lpstr>Резюме:</vt:lpstr>
      <vt:lpstr>    Спасибо за внимание!  Степанов Вадим Константинович  Московский государственный университет культуры и искусств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безопасности при работе в Интернет</dc:title>
  <dc:creator>Vadim Stepanov</dc:creator>
  <cp:lastModifiedBy>Vadim Stepanov</cp:lastModifiedBy>
  <cp:revision>102</cp:revision>
  <dcterms:created xsi:type="dcterms:W3CDTF">2011-02-20T11:12:49Z</dcterms:created>
  <dcterms:modified xsi:type="dcterms:W3CDTF">2013-11-17T19:11:50Z</dcterms:modified>
</cp:coreProperties>
</file>