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6" r:id="rId1"/>
  </p:sldMasterIdLst>
  <p:notesMasterIdLst>
    <p:notesMasterId r:id="rId16"/>
  </p:notesMasterIdLst>
  <p:sldIdLst>
    <p:sldId id="256" r:id="rId2"/>
    <p:sldId id="270" r:id="rId3"/>
    <p:sldId id="271" r:id="rId4"/>
    <p:sldId id="265" r:id="rId5"/>
    <p:sldId id="266" r:id="rId6"/>
    <p:sldId id="267" r:id="rId7"/>
    <p:sldId id="268" r:id="rId8"/>
    <p:sldId id="269" r:id="rId9"/>
    <p:sldId id="263" r:id="rId10"/>
    <p:sldId id="258" r:id="rId11"/>
    <p:sldId id="259" r:id="rId12"/>
    <p:sldId id="260" r:id="rId13"/>
    <p:sldId id="264" r:id="rId14"/>
    <p:sldId id="272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615" autoAdjust="0"/>
    <p:restoredTop sz="86477" autoAdjust="0"/>
  </p:normalViewPr>
  <p:slideViewPr>
    <p:cSldViewPr>
      <p:cViewPr varScale="1">
        <p:scale>
          <a:sx n="68" d="100"/>
          <a:sy n="68" d="100"/>
        </p:scale>
        <p:origin x="-9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51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2B271-ACCA-4CA2-BDD3-95F6BA1A0561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54ABD-2E66-4BAC-8B47-58CB6B0FC0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1F4B7-6DF4-41E9-AE7C-8961E32287B2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78674-3B09-48F9-823F-CAB2E64F4A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C8925-D829-4EBD-9899-6253C382EB83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43E3-77D1-4C68-8C8D-9687DFD84D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EDE48-6EF3-44A6-8C66-F0C74763FDE1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D5167-C020-445B-9273-78E949D62F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5EFC1-7C20-4280-8331-A298B7E90FBD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9C613-0911-40BE-925E-6FF8A4606D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F4786-BEB5-4213-9B59-D70009599D22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26FD5-EC69-4B85-8A54-3BA7D2536B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16AA-A373-4649-B4DE-37ED19FBE9C0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1BB58-CFF3-4AAF-A998-31AA460DF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0347C-F70C-4EE1-B021-A954C6EDDC72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CEA70-0361-42E3-B6EF-17216497E2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1813E-48D6-4BAB-B748-DBB632A521CF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A1659-280B-40FB-B10D-EFC2BAF9F8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A6426-B56E-478F-90EE-1F4DB8E3EC5C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7351A-CB59-41F6-A344-838A74F7DC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51363-E182-4C98-80A7-F3C90E174E56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37A20-BFA7-468B-81AE-31DD33F2EF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C339D-22DC-4DA8-941F-7FFE2CB4DB16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DCDCB-35CA-4512-81AE-564C91CA10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6772C2D-1E9A-4C7A-8CCE-A13F1D03731E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0E99531-FDEE-41CE-8CB7-3BD4E166F9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14" r:id="rId2"/>
    <p:sldLayoutId id="2147484120" r:id="rId3"/>
    <p:sldLayoutId id="2147484115" r:id="rId4"/>
    <p:sldLayoutId id="2147484116" r:id="rId5"/>
    <p:sldLayoutId id="2147484117" r:id="rId6"/>
    <p:sldLayoutId id="2147484121" r:id="rId7"/>
    <p:sldLayoutId id="2147484122" r:id="rId8"/>
    <p:sldLayoutId id="2147484123" r:id="rId9"/>
    <p:sldLayoutId id="2147484118" r:id="rId10"/>
    <p:sldLayoutId id="214748412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arketshare.hitslink.com/browser-market-share.aspx?qprid=0&amp;qpcustomd=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Программное обеспечение для работы в Интернет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3429000"/>
            <a:ext cx="8515350" cy="1371600"/>
          </a:xfrm>
        </p:spPr>
        <p:txBody>
          <a:bodyPr rtlCol="0">
            <a:normAutofit fontScale="92500"/>
          </a:bodyPr>
          <a:lstStyle/>
          <a:p>
            <a:r>
              <a:rPr lang="ru-RU" sz="2400" dirty="0" smtClean="0"/>
              <a:t>Белорусский Государственный Университет Культуры и Искусств</a:t>
            </a:r>
          </a:p>
          <a:p>
            <a:endParaRPr lang="ru-RU" sz="2400" dirty="0" smtClean="0"/>
          </a:p>
          <a:p>
            <a:r>
              <a:rPr lang="ru-RU" sz="2400" dirty="0" smtClean="0"/>
              <a:t>Республика Беларусь, г. Минск,  19 ноября</a:t>
            </a:r>
            <a:r>
              <a:rPr lang="en-US" sz="2400" dirty="0" smtClean="0"/>
              <a:t> </a:t>
            </a:r>
            <a:r>
              <a:rPr lang="ru-RU" sz="2400" dirty="0" smtClean="0"/>
              <a:t> 2013 года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Непременным условием успешной и безопасной работы является регулярное обновление версии браузера до самой последней (минимум раз в квартал, оптимально – раз в месяц).</a:t>
            </a:r>
          </a:p>
          <a:p>
            <a:r>
              <a:rPr lang="ru-RU" dirty="0" smtClean="0"/>
              <a:t>Браузеры по умолчанию обладают способностью автоматически производить собственное обновление при появлении новых версий.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Требования по работе с браузерами: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Стандартная конфигурация браузеров рассчитана на работу с web-страницами, которые представлены в HTML-формате и его разновидностях.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Воспроизведение браузерами файлов в иных форматах осуществляется за счет дополнительных программ, именуемых встраиваемыми модулями или </a:t>
            </a:r>
            <a:r>
              <a:rPr lang="ru-RU" dirty="0" err="1" smtClean="0"/>
              <a:t>плагинами</a:t>
            </a:r>
            <a:r>
              <a:rPr lang="ru-RU" dirty="0" smtClean="0"/>
              <a:t> (от английского </a:t>
            </a:r>
            <a:r>
              <a:rPr lang="ru-RU" dirty="0" err="1" smtClean="0"/>
              <a:t>plug-in</a:t>
            </a:r>
            <a:r>
              <a:rPr lang="ru-RU" dirty="0" smtClean="0"/>
              <a:t>).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Плагины</a:t>
            </a:r>
            <a:r>
              <a:rPr lang="ru-RU" dirty="0" smtClean="0"/>
              <a:t>  - независимые программные компоненты, которые подключаются к браузеру и обеспечивают появление новых функций, например, возможность воспроизведения каких-либо файлов.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Встраиваемые модули (</a:t>
            </a:r>
            <a:r>
              <a:rPr lang="ru-RU" dirty="0" err="1" smtClean="0"/>
              <a:t>плагины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smtClean="0"/>
              <a:t>Adobe Reader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en-US" dirty="0" smtClean="0"/>
              <a:t>PDF</a:t>
            </a:r>
            <a:r>
              <a:rPr lang="ru-RU" dirty="0" smtClean="0"/>
              <a:t>-файлы</a:t>
            </a:r>
            <a:r>
              <a:rPr lang="en-US" dirty="0" smtClean="0"/>
              <a:t> (Portable Document Format</a:t>
            </a:r>
            <a:r>
              <a:rPr lang="ru-RU" dirty="0" smtClean="0"/>
              <a:t>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err="1" smtClean="0"/>
              <a:t>DjVu</a:t>
            </a:r>
            <a:r>
              <a:rPr lang="en-US" b="1" dirty="0" smtClean="0"/>
              <a:t> Plug-in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en-US" dirty="0" err="1" smtClean="0"/>
              <a:t>DjVu</a:t>
            </a:r>
            <a:r>
              <a:rPr lang="ru-RU" dirty="0" smtClean="0"/>
              <a:t>-файлы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smtClean="0"/>
              <a:t>Flash Player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Shockwave Player</a:t>
            </a:r>
            <a:r>
              <a:rPr lang="ru-RU" dirty="0" smtClean="0"/>
              <a:t>) – </a:t>
            </a:r>
            <a:r>
              <a:rPr lang="en-US" dirty="0" smtClean="0"/>
              <a:t>Flash</a:t>
            </a:r>
            <a:r>
              <a:rPr lang="ru-RU" dirty="0" smtClean="0"/>
              <a:t>-приложения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smtClean="0"/>
              <a:t>QuickTime Player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видеофайлы</a:t>
            </a:r>
            <a:r>
              <a:rPr lang="ru-RU" dirty="0" smtClean="0"/>
              <a:t> </a:t>
            </a:r>
            <a:r>
              <a:rPr lang="en-US" dirty="0" smtClean="0"/>
              <a:t>.MOV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err="1" smtClean="0"/>
              <a:t>Silverlight</a:t>
            </a:r>
            <a:r>
              <a:rPr lang="ru-RU" dirty="0" smtClean="0"/>
              <a:t> – </a:t>
            </a:r>
            <a:r>
              <a:rPr lang="en-US" dirty="0" err="1" smtClean="0"/>
              <a:t>Silverlight</a:t>
            </a:r>
            <a:r>
              <a:rPr lang="ru-RU" dirty="0" smtClean="0"/>
              <a:t>-приложения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smtClean="0"/>
              <a:t>Java-</a:t>
            </a:r>
            <a:r>
              <a:rPr lang="ru-RU" b="1" dirty="0" smtClean="0"/>
              <a:t>машина </a:t>
            </a:r>
            <a:r>
              <a:rPr lang="ru-RU" dirty="0" smtClean="0"/>
              <a:t>- </a:t>
            </a:r>
            <a:r>
              <a:rPr lang="en-US" dirty="0" smtClean="0"/>
              <a:t>Java-</a:t>
            </a:r>
            <a:r>
              <a:rPr lang="ru-RU" dirty="0" smtClean="0"/>
              <a:t>приложения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sp>
        <p:nvSpPr>
          <p:cNvPr id="1945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</a:t>
            </a:r>
            <a:r>
              <a:rPr lang="ru-RU" dirty="0" err="1" smtClean="0"/>
              <a:t>плагины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Значительно расширяют возможности браузеров, позволяя создать персональный инструмент для работы в Интернет.</a:t>
            </a:r>
          </a:p>
          <a:p>
            <a:r>
              <a:rPr lang="ru-RU" dirty="0" smtClean="0"/>
              <a:t>Также требуют постоянной актуализации и обладают возможностью </a:t>
            </a:r>
            <a:r>
              <a:rPr lang="ru-RU" dirty="0" err="1" smtClean="0"/>
              <a:t>самоактуализации</a:t>
            </a:r>
            <a:r>
              <a:rPr lang="ru-RU" dirty="0" smtClean="0"/>
              <a:t> при выходе новых версий.</a:t>
            </a:r>
          </a:p>
          <a:p>
            <a:r>
              <a:rPr lang="ru-RU" dirty="0" smtClean="0"/>
              <a:t>Распространяются бесплатно.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Дополнения </a:t>
            </a:r>
            <a:r>
              <a:rPr lang="en-US" dirty="0" smtClean="0"/>
              <a:t>/</a:t>
            </a:r>
            <a:r>
              <a:rPr lang="ru-RU" dirty="0" smtClean="0"/>
              <a:t>расширения  браузеров (</a:t>
            </a:r>
            <a:r>
              <a:rPr lang="en-US" dirty="0" smtClean="0"/>
              <a:t>add-ons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2214554"/>
            <a:ext cx="7772400" cy="1524000"/>
          </a:xfrm>
          <a:noFill/>
          <a:ln/>
        </p:spPr>
        <p:txBody>
          <a:bodyPr>
            <a:normAutofit fontScale="90000"/>
          </a:bodyPr>
          <a:lstStyle/>
          <a:p>
            <a:r>
              <a:rPr lang="ru-RU" sz="5300" dirty="0" smtClean="0">
                <a:solidFill>
                  <a:srgbClr val="CF0E30"/>
                </a:solidFill>
                <a:latin typeface="PragmaticaKMM" charset="0"/>
              </a:rPr>
              <a:t>Спасибо </a:t>
            </a:r>
            <a:r>
              <a:rPr lang="ru-RU" sz="5300" dirty="0">
                <a:solidFill>
                  <a:srgbClr val="CF0E30"/>
                </a:solidFill>
                <a:latin typeface="PragmaticaKMM" charset="0"/>
              </a:rPr>
              <a:t>за внимание</a:t>
            </a:r>
            <a:r>
              <a:rPr lang="en-US" sz="5300" dirty="0">
                <a:solidFill>
                  <a:srgbClr val="CF0E30"/>
                </a:solidFill>
                <a:latin typeface="PragmaticaKMM" charset="0"/>
              </a:rPr>
              <a:t>!</a:t>
            </a:r>
            <a:r>
              <a:rPr lang="ru-RU" dirty="0">
                <a:latin typeface="PragmaticaKMM" charset="0"/>
              </a:rPr>
              <a:t/>
            </a:r>
            <a:br>
              <a:rPr lang="ru-RU" dirty="0">
                <a:latin typeface="PragmaticaKMM" charset="0"/>
              </a:rPr>
            </a:br>
            <a:r>
              <a:rPr lang="ru-RU" dirty="0" smtClean="0">
                <a:latin typeface="PragmaticaKMM" charset="0"/>
              </a:rPr>
              <a:t/>
            </a:r>
            <a:br>
              <a:rPr lang="ru-RU" dirty="0" smtClean="0">
                <a:latin typeface="PragmaticaKMM" charset="0"/>
              </a:rPr>
            </a:br>
            <a:r>
              <a:rPr lang="ru-RU" sz="4000" dirty="0">
                <a:latin typeface="PragmaticaKMM" charset="0"/>
              </a:rPr>
              <a:t/>
            </a:r>
            <a:br>
              <a:rPr lang="ru-RU" sz="4000" dirty="0">
                <a:latin typeface="PragmaticaKMM" charset="0"/>
              </a:rPr>
            </a:br>
            <a:r>
              <a:rPr lang="ru-RU" sz="4000" dirty="0" smtClean="0">
                <a:latin typeface="PragmaticaKMM" charset="0"/>
              </a:rPr>
              <a:t/>
            </a:r>
            <a:br>
              <a:rPr lang="ru-RU" sz="4000" dirty="0" smtClean="0">
                <a:latin typeface="PragmaticaKMM" charset="0"/>
              </a:rPr>
            </a:br>
            <a:r>
              <a:rPr lang="ru-RU" sz="3600" i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PragmaticaKMM" charset="0"/>
              </a:rPr>
              <a:t>Степанов</a:t>
            </a:r>
            <a:br>
              <a:rPr lang="ru-RU" sz="3600" i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PragmaticaKMM" charset="0"/>
              </a:rPr>
            </a:br>
            <a:r>
              <a:rPr lang="ru-RU" sz="3600" i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PragmaticaKMM" charset="0"/>
              </a:rPr>
              <a:t>Вадим Константинович </a:t>
            </a:r>
            <a:endParaRPr lang="ru-RU" sz="3600" i="1" dirty="0">
              <a:solidFill>
                <a:schemeClr val="accent3">
                  <a:lumMod val="60000"/>
                  <a:lumOff val="40000"/>
                </a:schemeClr>
              </a:solidFill>
              <a:latin typeface="PragmaticaKMM Cyr" charset="-52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4414" y="5838049"/>
            <a:ext cx="6856437" cy="1019951"/>
          </a:xfrm>
          <a:noFill/>
          <a:ln/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 typeface="Monotype Sorts" charset="2"/>
              <a:buNone/>
            </a:pPr>
            <a:endParaRPr lang="ru-RU" sz="2400" dirty="0">
              <a:solidFill>
                <a:srgbClr val="FAFD00"/>
              </a:solidFill>
              <a:latin typeface="PragmaticaKMM" charset="0"/>
            </a:endParaRPr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ru-RU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PragmaticaKMM" charset="0"/>
              </a:rPr>
              <a:t>http://www.</a:t>
            </a:r>
            <a:r>
              <a:rPr lang="en-US" sz="24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PragmaticaKMM" charset="0"/>
              </a:rPr>
              <a:t>vadimstepanov</a:t>
            </a:r>
            <a:r>
              <a:rPr lang="ru-RU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PragmaticaKMM" charset="0"/>
              </a:rPr>
              <a:t>.</a:t>
            </a:r>
            <a:r>
              <a:rPr lang="ru-RU" sz="24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PragmaticaKMM" charset="0"/>
              </a:rPr>
              <a:t>ru</a:t>
            </a:r>
            <a:endParaRPr lang="ru-RU" sz="2400" i="1" dirty="0">
              <a:solidFill>
                <a:schemeClr val="tx2">
                  <a:lumMod val="60000"/>
                  <a:lumOff val="40000"/>
                </a:schemeClr>
              </a:solidFill>
              <a:latin typeface="PragmaticaKMM" charset="0"/>
            </a:endParaRPr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ru-RU" sz="24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PragmaticaKMM" charset="0"/>
              </a:rPr>
              <a:t>stepanov@</a:t>
            </a:r>
            <a:r>
              <a:rPr lang="en-US" sz="24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PragmaticaKMM" charset="0"/>
              </a:rPr>
              <a:t>vadimstepanov</a:t>
            </a:r>
            <a:r>
              <a:rPr lang="ru-RU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PragmaticaKMM" charset="0"/>
              </a:rPr>
              <a:t>.</a:t>
            </a:r>
            <a:r>
              <a:rPr lang="ru-RU" sz="24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PragmaticaKMM" charset="0"/>
              </a:rPr>
              <a:t>ru</a:t>
            </a:r>
            <a:endParaRPr lang="ru-RU" sz="2400" i="1" dirty="0">
              <a:solidFill>
                <a:schemeClr val="tx2">
                  <a:lumMod val="60000"/>
                  <a:lumOff val="40000"/>
                </a:schemeClr>
              </a:solidFill>
              <a:latin typeface="PragmaticaKMM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Программы-браузеры («</a:t>
            </a:r>
            <a:r>
              <a:rPr lang="ru-RU" sz="2800" dirty="0" err="1" smtClean="0"/>
              <a:t>просмотрщики</a:t>
            </a:r>
            <a:r>
              <a:rPr lang="ru-RU" sz="2800" dirty="0" smtClean="0"/>
              <a:t>» или «обозреватели») </a:t>
            </a:r>
          </a:p>
        </p:txBody>
      </p:sp>
      <p:pic>
        <p:nvPicPr>
          <p:cNvPr id="9219" name="Содержимое 4" descr="browsers-5main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>
          <a:xfrm>
            <a:off x="331788" y="2636838"/>
            <a:ext cx="4024312" cy="3149600"/>
          </a:xfrm>
        </p:spPr>
      </p:pic>
      <p:sp>
        <p:nvSpPr>
          <p:cNvPr id="11267" name="Текст 2"/>
          <p:cNvSpPr>
            <a:spLocks noGrp="1"/>
          </p:cNvSpPr>
          <p:nvPr>
            <p:ph sz="quarter" idx="14"/>
          </p:nvPr>
        </p:nvSpPr>
        <p:spPr>
          <a:xfrm>
            <a:off x="4500563" y="2492375"/>
            <a:ext cx="4319587" cy="3960813"/>
          </a:xfrm>
        </p:spPr>
        <p:txBody>
          <a:bodyPr rtlCol="0"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en-US" b="1" dirty="0" smtClean="0"/>
              <a:t>Internet Explorer </a:t>
            </a:r>
            <a:r>
              <a:rPr lang="en-US" dirty="0" smtClean="0"/>
              <a:t>(Microsoft Corporation);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US" b="1" dirty="0" err="1" smtClean="0"/>
              <a:t>FireFox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ru-RU" dirty="0" smtClean="0"/>
              <a:t>создается сетевым сообществом добровольцев на основе открытой лицензии);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US" b="1" dirty="0" smtClean="0"/>
              <a:t>Google Chrome</a:t>
            </a:r>
            <a:r>
              <a:rPr lang="en-US" dirty="0" smtClean="0"/>
              <a:t> (Google Inc.)</a:t>
            </a:r>
            <a:r>
              <a:rPr lang="ru-RU" dirty="0" smtClean="0"/>
              <a:t>;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US" b="1" dirty="0" smtClean="0"/>
              <a:t>Safari </a:t>
            </a:r>
            <a:r>
              <a:rPr lang="en-US" dirty="0" smtClean="0"/>
              <a:t>(Apple Computers);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US" b="1" dirty="0" smtClean="0"/>
              <a:t>Opera</a:t>
            </a:r>
            <a:r>
              <a:rPr lang="en-US" dirty="0" smtClean="0"/>
              <a:t> (Opera Software ASA)</a:t>
            </a:r>
            <a:r>
              <a:rPr lang="ru-RU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000" i="1" dirty="0" smtClean="0"/>
              <a:t>Текущая популярность браузеров от компании </a:t>
            </a:r>
            <a:r>
              <a:rPr lang="en-US" sz="2000" i="1" dirty="0" smtClean="0"/>
              <a:t>Net Applications</a:t>
            </a:r>
            <a:r>
              <a:rPr lang="ru-RU" sz="2000" i="1" dirty="0" smtClean="0"/>
              <a:t> - </a:t>
            </a:r>
            <a:r>
              <a:rPr lang="en-US" sz="2000" i="1" dirty="0" smtClean="0">
                <a:hlinkClick r:id="rId3"/>
              </a:rPr>
              <a:t>Market Share</a:t>
            </a:r>
            <a:r>
              <a:rPr lang="ru-RU" sz="2000" i="1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Основную ценность Интернет составляют его пользователи - как потенциальные потребители рекламных объявлений и объекты более тонких методов воздействия. Браузеры способны собирать данные о пользователях и передавать их рекламодателям.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Именно поэтому все браузеры, в создание которых вкладываются серьезные финансовые затраты, распространяются бесплатно.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Привлечение пользователя к использованию  «своего» браузера = привлечению к себе еще одного потенциального клиента.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243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Причина важности браузеров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857224" y="2285992"/>
            <a:ext cx="7423176" cy="3840171"/>
          </a:xfrm>
        </p:spPr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Достоинства: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Поддерживается всеми сайтами.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Хорошее взаимодействие с ОС </a:t>
            </a:r>
            <a:r>
              <a:rPr lang="en-US" dirty="0" smtClean="0"/>
              <a:t>Windows (</a:t>
            </a:r>
            <a:r>
              <a:rPr lang="ru-RU" dirty="0" smtClean="0"/>
              <a:t>прежде всего, с элементами </a:t>
            </a:r>
            <a:r>
              <a:rPr lang="en-US" b="1" dirty="0" smtClean="0"/>
              <a:t>ActiveX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Встроенный переводчик  и проверка правописания.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Недостатки: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Поддерживается только версиями </a:t>
            </a:r>
            <a:r>
              <a:rPr lang="en-US" dirty="0" smtClean="0"/>
              <a:t>Windows 7/8</a:t>
            </a:r>
            <a:r>
              <a:rPr lang="ru-RU" dirty="0" smtClean="0"/>
              <a:t>.</a:t>
            </a:r>
            <a:endParaRPr lang="en-US" dirty="0" smtClean="0"/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Невысокая скорость загрузки страниц</a:t>
            </a:r>
            <a:r>
              <a:rPr lang="en-US" dirty="0" smtClean="0"/>
              <a:t> HTML5</a:t>
            </a:r>
            <a:r>
              <a:rPr lang="ru-RU" dirty="0" smtClean="0"/>
              <a:t>.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Нестабильность работы (частые «падения») .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Проблемы с безопасностью.</a:t>
            </a:r>
          </a:p>
          <a:p>
            <a:pPr lvl="1" indent="-274320" fontAlgn="auto">
              <a:spcAft>
                <a:spcPts val="0"/>
              </a:spcAft>
              <a:defRPr/>
            </a:pPr>
            <a:endParaRPr lang="ru-RU" dirty="0" smtClean="0"/>
          </a:p>
        </p:txBody>
      </p:sp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Internet Explorer</a:t>
            </a:r>
            <a:r>
              <a:rPr lang="ru-RU" b="1" dirty="0" smtClean="0"/>
              <a:t> (</a:t>
            </a:r>
            <a:r>
              <a:rPr lang="en-US" b="1" dirty="0" smtClean="0"/>
              <a:t>10.0</a:t>
            </a:r>
            <a:r>
              <a:rPr lang="ru-RU" b="1" dirty="0" smtClean="0"/>
              <a:t>)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Достоинства:</a:t>
            </a:r>
          </a:p>
          <a:p>
            <a:pPr lvl="1"/>
            <a:r>
              <a:rPr lang="ru-RU" dirty="0" smtClean="0"/>
              <a:t>Наличие огромного числа расширений.</a:t>
            </a:r>
            <a:endParaRPr lang="en-US" dirty="0" smtClean="0"/>
          </a:p>
          <a:p>
            <a:pPr lvl="1"/>
            <a:r>
              <a:rPr lang="ru-RU" dirty="0" smtClean="0"/>
              <a:t>Хорошая «защита от падений».</a:t>
            </a:r>
          </a:p>
          <a:p>
            <a:pPr lvl="1"/>
            <a:r>
              <a:rPr lang="ru-RU" dirty="0" smtClean="0"/>
              <a:t>Быстрое устранение обнаруженных уязвимостей (частый выход обновлений).</a:t>
            </a:r>
          </a:p>
          <a:p>
            <a:pPr lvl="1"/>
            <a:r>
              <a:rPr lang="ru-RU" dirty="0" smtClean="0"/>
              <a:t>Наличие встроенного модуля просмотра </a:t>
            </a:r>
            <a:r>
              <a:rPr lang="en-US" dirty="0" smtClean="0"/>
              <a:t>PDF</a:t>
            </a:r>
            <a:r>
              <a:rPr lang="ru-RU" dirty="0" smtClean="0"/>
              <a:t>-файлов</a:t>
            </a:r>
          </a:p>
          <a:p>
            <a:r>
              <a:rPr lang="ru-RU" dirty="0" smtClean="0"/>
              <a:t>Недостатки:</a:t>
            </a:r>
          </a:p>
          <a:p>
            <a:pPr lvl="1"/>
            <a:r>
              <a:rPr lang="ru-RU" dirty="0" smtClean="0"/>
              <a:t>Высокая требовательность к системным ресурсам.</a:t>
            </a:r>
          </a:p>
          <a:p>
            <a:endParaRPr lang="ru-RU" dirty="0" smtClean="0"/>
          </a:p>
        </p:txBody>
      </p:sp>
      <p:sp>
        <p:nvSpPr>
          <p:cNvPr id="1229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FireFox</a:t>
            </a:r>
            <a:r>
              <a:rPr lang="ru-RU" b="1" dirty="0" smtClean="0"/>
              <a:t> (</a:t>
            </a:r>
            <a:r>
              <a:rPr lang="ru-RU" b="1" dirty="0" smtClean="0"/>
              <a:t>25</a:t>
            </a:r>
            <a:r>
              <a:rPr lang="en-US" b="1" dirty="0" smtClean="0"/>
              <a:t>.0</a:t>
            </a:r>
            <a:r>
              <a:rPr lang="ru-RU" b="1" dirty="0" smtClean="0"/>
              <a:t>.1)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857224" y="2357430"/>
            <a:ext cx="7423176" cy="4071966"/>
          </a:xfrm>
        </p:spPr>
        <p:txBody>
          <a:bodyPr rtlCol="0"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Достоинства: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Способность воспроизводить большинства форматов без установки плагинов. 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Высокая скорость загрузки страниц, в том числе и быстрая обработка внедренных в страницы </a:t>
            </a:r>
            <a:r>
              <a:rPr lang="en-US" dirty="0" smtClean="0"/>
              <a:t>java-</a:t>
            </a:r>
            <a:r>
              <a:rPr lang="ru-RU" dirty="0" smtClean="0"/>
              <a:t>приложений.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Высокая надежность работы.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Встроенный многоязыковой переводчик.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Недостатки: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Излишне минимизированный интерфейс и сложность настройки.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Меньшее число расширений</a:t>
            </a:r>
            <a:r>
              <a:rPr lang="en-US" dirty="0" smtClean="0"/>
              <a:t> (</a:t>
            </a:r>
            <a:r>
              <a:rPr lang="ru-RU" dirty="0" smtClean="0"/>
              <a:t>по сравнению с </a:t>
            </a:r>
            <a:r>
              <a:rPr lang="en-US" dirty="0" smtClean="0"/>
              <a:t>FireFox)</a:t>
            </a:r>
            <a:r>
              <a:rPr lang="ru-RU" dirty="0" smtClean="0"/>
              <a:t>.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Постоянная отправка всех сведений о пользователях в </a:t>
            </a:r>
            <a:r>
              <a:rPr lang="en-US" dirty="0" smtClean="0"/>
              <a:t>Google</a:t>
            </a:r>
            <a:r>
              <a:rPr lang="ru-RU" dirty="0" smtClean="0"/>
              <a:t>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 smtClean="0"/>
          </a:p>
        </p:txBody>
      </p:sp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Google Chrome</a:t>
            </a:r>
            <a:r>
              <a:rPr lang="ru-RU" b="1" dirty="0" smtClean="0"/>
              <a:t> (29.0)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857224" y="2357430"/>
            <a:ext cx="7408862" cy="3451225"/>
          </a:xfrm>
        </p:spPr>
        <p:txBody>
          <a:bodyPr/>
          <a:lstStyle/>
          <a:p>
            <a:r>
              <a:rPr lang="ru-RU" dirty="0" smtClean="0"/>
              <a:t>Достоинства:</a:t>
            </a:r>
          </a:p>
          <a:p>
            <a:pPr lvl="1"/>
            <a:r>
              <a:rPr lang="ru-RU" dirty="0" smtClean="0"/>
              <a:t>Изящный интерфейс</a:t>
            </a:r>
            <a:r>
              <a:rPr lang="en-US" dirty="0" smtClean="0"/>
              <a:t> (</a:t>
            </a:r>
            <a:r>
              <a:rPr lang="ru-RU" dirty="0" smtClean="0"/>
              <a:t>система сглаживания шрифтов </a:t>
            </a:r>
            <a:r>
              <a:rPr lang="en-US" dirty="0" smtClean="0"/>
              <a:t>Apple)</a:t>
            </a:r>
            <a:r>
              <a:rPr lang="ru-RU" dirty="0" smtClean="0"/>
              <a:t>.</a:t>
            </a:r>
          </a:p>
          <a:p>
            <a:pPr lvl="1"/>
            <a:r>
              <a:rPr lang="ru-RU" dirty="0" smtClean="0"/>
              <a:t>Высокая устойчивость при работе с разными вкладками.</a:t>
            </a:r>
          </a:p>
          <a:p>
            <a:pPr lvl="1"/>
            <a:r>
              <a:rPr lang="ru-RU" dirty="0" smtClean="0"/>
              <a:t>Высокий уровень безопасности за счет блокирования потенциально опасных </a:t>
            </a:r>
            <a:r>
              <a:rPr lang="en-US" dirty="0" smtClean="0"/>
              <a:t>flash-</a:t>
            </a:r>
            <a:r>
              <a:rPr lang="ru-RU" dirty="0" smtClean="0"/>
              <a:t>приложений.</a:t>
            </a:r>
          </a:p>
          <a:p>
            <a:r>
              <a:rPr lang="ru-RU" dirty="0" smtClean="0"/>
              <a:t>Недостатки:</a:t>
            </a:r>
          </a:p>
          <a:p>
            <a:pPr lvl="1"/>
            <a:r>
              <a:rPr lang="ru-RU" dirty="0" smtClean="0"/>
              <a:t>Медленная скорость загрузки страниц.</a:t>
            </a:r>
          </a:p>
          <a:p>
            <a:pPr lvl="1"/>
            <a:r>
              <a:rPr lang="ru-RU" dirty="0" smtClean="0"/>
              <a:t>Отсутствие обновлений уже долгий период времени.</a:t>
            </a:r>
          </a:p>
          <a:p>
            <a:pPr lvl="1"/>
            <a:r>
              <a:rPr lang="ru-RU" dirty="0" smtClean="0"/>
              <a:t>Минимум расширений.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Safari (5.</a:t>
            </a:r>
            <a:r>
              <a:rPr lang="ru-RU" b="1" dirty="0" smtClean="0"/>
              <a:t>1.7</a:t>
            </a:r>
            <a:r>
              <a:rPr lang="en-US" b="1" dirty="0" smtClean="0"/>
              <a:t>)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857224" y="2285992"/>
            <a:ext cx="7423176" cy="4071966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Достоинства: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Высокая скорость загрузки страниц, в том числе и быстрая обработка внедренных в страницы </a:t>
            </a:r>
            <a:r>
              <a:rPr lang="en-US" dirty="0" smtClean="0"/>
              <a:t>java-</a:t>
            </a:r>
            <a:r>
              <a:rPr lang="ru-RU" dirty="0" smtClean="0"/>
              <a:t>приложений.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Наличие большого числа сервисных возможностей (в т.ч. жесты мышью, голосовое управление).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Недостатки: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Нестабильность работы при одновременном выполнении во вкладках разных задач.</a:t>
            </a:r>
          </a:p>
          <a:p>
            <a:pPr lvl="1" indent="-274320" fontAlgn="auto">
              <a:spcAft>
                <a:spcPts val="0"/>
              </a:spcAft>
              <a:defRPr/>
            </a:pPr>
            <a:r>
              <a:rPr lang="ru-RU" dirty="0" smtClean="0"/>
              <a:t>Сложность настройки интерфейса.</a:t>
            </a:r>
          </a:p>
          <a:p>
            <a:pPr lvl="1" indent="-274320" fontAlgn="auto">
              <a:spcAft>
                <a:spcPts val="0"/>
              </a:spcAft>
              <a:defRPr/>
            </a:pPr>
            <a:endParaRPr lang="ru-RU" sz="2400" dirty="0" smtClean="0"/>
          </a:p>
        </p:txBody>
      </p:sp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Opera</a:t>
            </a:r>
            <a:r>
              <a:rPr lang="ru-RU" b="1" dirty="0" smtClean="0"/>
              <a:t> (12.16)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Запоминают наиболее посещаемые страницы  (составляют их рейтинги) и при набора адреса вручную подбирают наилучшие совпадения в закладках и истории просмотров.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Осуществляют проверку грамотности при заполнении форм.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Имеют встроенную систему предупреждения о ненадежных сайтах.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Восстанавливают данные при сбоях в работе.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Автоматически блокируют всплывающие окна.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dirty="0" smtClean="0"/>
              <a:t>Имеют режим, скрывающий данные пользователя.</a:t>
            </a:r>
          </a:p>
        </p:txBody>
      </p:sp>
      <p:sp>
        <p:nvSpPr>
          <p:cNvPr id="1638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Поколение «умных» браузеров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2296</TotalTime>
  <Words>682</Words>
  <Application>Microsoft Office PowerPoint</Application>
  <PresentationFormat>Экран (4:3)</PresentationFormat>
  <Paragraphs>93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Программное обеспечение для работы в Интернет </vt:lpstr>
      <vt:lpstr>Программы-браузеры («просмотрщики» или «обозреватели») </vt:lpstr>
      <vt:lpstr>Причина важности браузеров</vt:lpstr>
      <vt:lpstr>Internet Explorer (10.0)</vt:lpstr>
      <vt:lpstr>FireFox (25.0.1)</vt:lpstr>
      <vt:lpstr>Google Chrome (29.0)</vt:lpstr>
      <vt:lpstr>Safari (5.1.7)</vt:lpstr>
      <vt:lpstr>Opera (12.16)</vt:lpstr>
      <vt:lpstr>Поколение «умных» браузеров</vt:lpstr>
      <vt:lpstr>Требования по работе с браузерами:</vt:lpstr>
      <vt:lpstr>Встраиваемые модули (плагины)</vt:lpstr>
      <vt:lpstr>Основные плагины</vt:lpstr>
      <vt:lpstr>Дополнения /расширения  браузеров (add-ons)</vt:lpstr>
      <vt:lpstr>Спасибо за внимание!    Степанов Вадим Константинович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 для работы в Интернет </dc:title>
  <dc:creator>Vadim Stepanov</dc:creator>
  <cp:lastModifiedBy>Vadim Stepanov</cp:lastModifiedBy>
  <cp:revision>196</cp:revision>
  <dcterms:created xsi:type="dcterms:W3CDTF">2010-09-24T10:18:04Z</dcterms:created>
  <dcterms:modified xsi:type="dcterms:W3CDTF">2013-11-17T20:14:34Z</dcterms:modified>
</cp:coreProperties>
</file>