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97" r:id="rId2"/>
    <p:sldMasterId id="2147483709" r:id="rId3"/>
  </p:sldMasterIdLst>
  <p:notesMasterIdLst>
    <p:notesMasterId r:id="rId35"/>
  </p:notesMasterIdLst>
  <p:sldIdLst>
    <p:sldId id="256" r:id="rId4"/>
    <p:sldId id="268" r:id="rId5"/>
    <p:sldId id="257" r:id="rId6"/>
    <p:sldId id="259" r:id="rId7"/>
    <p:sldId id="260" r:id="rId8"/>
    <p:sldId id="258" r:id="rId9"/>
    <p:sldId id="303" r:id="rId10"/>
    <p:sldId id="304" r:id="rId11"/>
    <p:sldId id="271" r:id="rId12"/>
    <p:sldId id="277" r:id="rId13"/>
    <p:sldId id="306" r:id="rId14"/>
    <p:sldId id="307" r:id="rId15"/>
    <p:sldId id="308" r:id="rId16"/>
    <p:sldId id="264" r:id="rId17"/>
    <p:sldId id="300" r:id="rId18"/>
    <p:sldId id="301" r:id="rId19"/>
    <p:sldId id="290" r:id="rId20"/>
    <p:sldId id="313" r:id="rId21"/>
    <p:sldId id="265" r:id="rId22"/>
    <p:sldId id="270" r:id="rId23"/>
    <p:sldId id="309" r:id="rId24"/>
    <p:sldId id="310" r:id="rId25"/>
    <p:sldId id="311" r:id="rId26"/>
    <p:sldId id="312" r:id="rId27"/>
    <p:sldId id="266" r:id="rId28"/>
    <p:sldId id="287" r:id="rId29"/>
    <p:sldId id="288" r:id="rId30"/>
    <p:sldId id="289" r:id="rId31"/>
    <p:sldId id="278" r:id="rId32"/>
    <p:sldId id="281" r:id="rId33"/>
    <p:sldId id="294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2154" autoAdjust="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33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C63C72E-BD79-4A83-A259-4BCD4B74B3CB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F27AA89-3563-42A6-8602-5AF05F937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Конкурентные преимущества  букридеров  не в последнюю степень определяются  способностью воспроизводить максимальное число форматов. </a:t>
            </a:r>
            <a:r>
              <a:rPr lang="en-US" smtClean="0"/>
              <a:t>PocketBook</a:t>
            </a:r>
            <a:r>
              <a:rPr lang="ru-RU" smtClean="0"/>
              <a:t> способен воспроизводить 12 форматов, в отличии от 6-7 в других устройствах.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0F98574-F839-4745-95EA-713A0E9057FC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Amazon</a:t>
            </a:r>
            <a:r>
              <a:rPr lang="ru-RU" dirty="0" smtClean="0"/>
              <a:t> снизил стоимость </a:t>
            </a:r>
            <a:r>
              <a:rPr lang="en-US" dirty="0" smtClean="0"/>
              <a:t>Kindle</a:t>
            </a:r>
            <a:r>
              <a:rPr lang="ru-RU" dirty="0" smtClean="0"/>
              <a:t> до минимума</a:t>
            </a:r>
            <a:r>
              <a:rPr lang="en-US" dirty="0" smtClean="0"/>
              <a:t>  </a:t>
            </a:r>
            <a:r>
              <a:rPr lang="ru-RU" dirty="0" smtClean="0"/>
              <a:t>(на сегодняшний день от </a:t>
            </a:r>
            <a:r>
              <a:rPr lang="en-US" dirty="0" smtClean="0"/>
              <a:t>$</a:t>
            </a:r>
            <a:r>
              <a:rPr lang="ru-RU" dirty="0" smtClean="0"/>
              <a:t>139) </a:t>
            </a:r>
            <a:r>
              <a:rPr lang="en-US" dirty="0" smtClean="0"/>
              <a:t>, </a:t>
            </a:r>
            <a:r>
              <a:rPr lang="ru-RU" dirty="0" smtClean="0"/>
              <a:t>рассчитывая получить прибыль на продажах электронных книг.</a:t>
            </a:r>
          </a:p>
          <a:p>
            <a:pPr eaLnBrk="1" hangingPunct="1">
              <a:spcBef>
                <a:spcPct val="0"/>
              </a:spcBef>
            </a:pPr>
            <a:r>
              <a:rPr lang="ru-RU" dirty="0" smtClean="0"/>
              <a:t>Создание в России </a:t>
            </a:r>
            <a:r>
              <a:rPr lang="ru-RU" dirty="0" err="1" smtClean="0"/>
              <a:t>букридеров</a:t>
            </a:r>
            <a:r>
              <a:rPr lang="ru-RU" dirty="0" smtClean="0"/>
              <a:t>, интегрированных с книжными магазинами) успеха пока не приносит.</a:t>
            </a:r>
          </a:p>
        </p:txBody>
      </p:sp>
      <p:sp>
        <p:nvSpPr>
          <p:cNvPr id="430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186C682-B940-4245-99D5-58D829C5AD29}" type="slidenum">
              <a:rPr lang="ru-RU" smtClean="0"/>
              <a:pPr/>
              <a:t>21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B389C7-9DE3-4EB2-8483-56D208ACCBDA}" type="slidenum">
              <a:rPr lang="ru-RU" smtClean="0"/>
              <a:pPr/>
              <a:t>31</a:t>
            </a:fld>
            <a:endParaRPr lang="ru-RU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CB0DA-7C1D-4B62-8BD8-2BDFA994B779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9BC03C3-FBD6-439A-8B6D-475D6B5F73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705C2-9639-4494-A030-264046476F68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9F0FE-2D46-4E6A-8279-5EC2FA7723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67BDD4-5B7D-48C9-8860-CFBBF09045E2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04FB3-1D4D-40E1-BFA9-23AFA7D2FD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0EDE5-5FB9-4D4F-AABB-D1682F118C96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2F147DD-D697-436C-B9AF-D531EBBDC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3E1F9-1DD2-4887-AA9F-5A3D4AD4CB16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00D8D-1E70-49D5-A731-8F3C4F94EE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22778A-04AB-467A-B0DB-D301D420B2F3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C792F-C094-4089-9EDB-42372BE488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602CE-846A-49DA-AA0B-9ED89C3A38BE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AD4F2-AEB8-4164-8C79-A8127076FE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8FE57E1-763A-4CD5-8BD1-8D2D76E05AE0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1D960B6-528B-47F8-BC37-10E40249AD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36A35-AE2E-45C5-84D0-B07472547EAB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38736-A0E2-4363-B04C-57075DD308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640EA-1CED-43FC-BDFD-88C3E616E65C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254A1-BF20-43DB-9567-AF72DDCAB7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28C90-70AB-4F99-ABAC-A8F2B1A1DE4E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79BA2-F9C9-43A9-BF1F-BEA858CA21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91F32-AC48-42E5-A7A2-696E5F07458B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07B32-26B1-4C0B-A2FD-669B26D125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A15AB-D3A9-40E9-8CCE-A78BFEAA7EFD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A5A4C-9235-47CB-9A67-8045F7FD45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C566F-F1BF-47A8-A382-EEE561229BD7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996D-65FE-4E61-BAB5-312DDDF462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23E42-62F6-41BA-BB78-A604B24D359A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479A7-AB6E-46E2-B80D-E38A5C548E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EB8F1D-8E99-47A0-B2A1-F7B79C7B65B5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896EA06-1315-4C65-81DE-343BCCDF57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4B033-7AF4-47EB-B0B2-ECBA52CFB5E4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9474B-98C6-4889-BB52-784BD0F9A3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E95C2-4FFF-4F71-8681-FD6578D12A9E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55B98-0491-41C0-B5BE-F60A08A5D8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E541-C66D-47AF-85A1-91C0A1575B5C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355A2-CB89-4E3E-AAC9-0D1CBA4F7B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E5E15E5-54BC-47C2-A2F6-E2C42D4A3A2F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578A8CC-1FD6-4CC9-A22B-FF7F945BD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8F5A2-219C-48B0-BDF6-C238C7B23DE7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B96DF-1898-4D2B-AFCC-0B2D68EBBA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C88B0-1996-4C6F-BAD5-4A07DDBC9682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90544-8D87-496B-BDD9-BE7E1DA03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ED845-9659-40E8-81A6-AABA4ABC5A29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076C33-6690-4CE7-B59F-2FDEE2BDAD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A9D3E-B389-42AF-89E3-E32C1DF6A501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334CF-CD7D-4A06-BD88-CCD9561465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17E6F-188B-45D5-B37D-6E2A49F2C50A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0565E-3048-4107-835B-9FBF4792B9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FC7D6-1259-4A79-AE78-AF92253612BF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8E6AE-C7B9-4B51-81F0-3AE57165C6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B2D24-DB3F-4165-BA41-3CEBAAF714C5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AC35A-CCE8-4EC5-9964-FC624ED5B7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3D023-B083-4930-8B4C-07367E9E2572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66FE7-6BA0-447A-894B-131625796B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C27D663-B465-45C1-AB79-3892CEB27C74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D70245E-1C96-42DF-AF98-3513841EE7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7B8DB-2B28-4DD2-B01D-879FE8B1BF22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47E3D-6B94-4712-8A18-CE64881BF1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9CB6A-EB76-4C7C-9DC7-4B3091B9CAAC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0CAA1-6126-45A5-9747-138B880F22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816D2-064B-404A-BFEA-D32FECB032AD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421DB-37F5-4F48-A9BB-9A3A915B4D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A3686-AEB2-4472-8A7D-0F8344C6B95F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87CF7-BC97-43BA-B286-A450E48F21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04639A79-48BB-40CC-B01C-1FA5F9836CCA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712B12D4-7422-467A-92DF-0B9E158E5D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0" r:id="rId1"/>
    <p:sldLayoutId id="2147484276" r:id="rId2"/>
    <p:sldLayoutId id="2147484277" r:id="rId3"/>
    <p:sldLayoutId id="2147484278" r:id="rId4"/>
    <p:sldLayoutId id="2147484301" r:id="rId5"/>
    <p:sldLayoutId id="2147484302" r:id="rId6"/>
    <p:sldLayoutId id="2147484279" r:id="rId7"/>
    <p:sldLayoutId id="2147484280" r:id="rId8"/>
    <p:sldLayoutId id="2147484281" r:id="rId9"/>
    <p:sldLayoutId id="2147484282" r:id="rId10"/>
    <p:sldLayoutId id="21474842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63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64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88F30D2-489E-407F-A15D-74BF4F154538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176E4461-75EA-42EA-A6B3-8BCBA67301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3" r:id="rId1"/>
    <p:sldLayoutId id="2147484284" r:id="rId2"/>
    <p:sldLayoutId id="2147484285" r:id="rId3"/>
    <p:sldLayoutId id="2147484286" r:id="rId4"/>
    <p:sldLayoutId id="2147484304" r:id="rId5"/>
    <p:sldLayoutId id="2147484305" r:id="rId6"/>
    <p:sldLayoutId id="2147484287" r:id="rId7"/>
    <p:sldLayoutId id="2147484288" r:id="rId8"/>
    <p:sldLayoutId id="2147484289" r:id="rId9"/>
    <p:sldLayoutId id="2147484290" r:id="rId10"/>
    <p:sldLayoutId id="21474842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087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308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17949C81-933A-4AE2-A5D4-4AF35630EC0B}" type="datetimeFigureOut">
              <a:rPr lang="ru-RU"/>
              <a:pPr>
                <a:defRPr/>
              </a:pPr>
              <a:t>18.11.2013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D9669856-5960-49DD-BCDE-D1D1A64426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06" r:id="rId1"/>
    <p:sldLayoutId id="2147484292" r:id="rId2"/>
    <p:sldLayoutId id="2147484293" r:id="rId3"/>
    <p:sldLayoutId id="2147484294" r:id="rId4"/>
    <p:sldLayoutId id="2147484307" r:id="rId5"/>
    <p:sldLayoutId id="2147484308" r:id="rId6"/>
    <p:sldLayoutId id="2147484295" r:id="rId7"/>
    <p:sldLayoutId id="2147484296" r:id="rId8"/>
    <p:sldLayoutId id="2147484297" r:id="rId9"/>
    <p:sldLayoutId id="2147484298" r:id="rId10"/>
    <p:sldLayoutId id="21474842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ngadget.com/2010/11/08/hanvon-to-be-first-with-color-e-ink-reader-sizes-it-at-10-inch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bookseller.com/news/digital-sales-worth-25-market-2015.html" TargetMode="Externa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winternet.org/" TargetMode="Externa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KHILJBw-104&amp;feature=player_embedded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JzbEODUeRlM" TargetMode="External"/><Relationship Id="rId2" Type="http://schemas.openxmlformats.org/officeDocument/2006/relationships/hyperlink" Target="http://www.youtube.com/watch?v=SZIv2z8atpI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mkrf.ru/news/press-survey/detail.php?ID=81524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adimstepanov.ru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stepanov@vadimstepanov.ru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pro-books.ru/sitearticles/9323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401888"/>
            <a:ext cx="84582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Тенденции развития электронного книгоиздания. Устройства для чтения и их применение в библиотеках</a:t>
            </a:r>
            <a:br>
              <a:rPr lang="ru-RU" b="1" dirty="0" smtClean="0"/>
            </a:br>
            <a:endParaRPr lang="ru-RU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3900488"/>
            <a:ext cx="5195918" cy="1957404"/>
          </a:xfrm>
        </p:spPr>
        <p:txBody>
          <a:bodyPr rtlCol="0">
            <a:normAutofit/>
          </a:bodyPr>
          <a:lstStyle/>
          <a:p>
            <a:r>
              <a:rPr lang="ru-RU" sz="2000" dirty="0" smtClean="0"/>
              <a:t>Белорусский Государственный Университет Культуры и Искусств</a:t>
            </a:r>
          </a:p>
          <a:p>
            <a:endParaRPr lang="ru-RU" sz="2000" dirty="0" smtClean="0"/>
          </a:p>
          <a:p>
            <a:r>
              <a:rPr lang="ru-RU" sz="1800" dirty="0" smtClean="0"/>
              <a:t>Республика Беларусь, г. Минск,  19 ноября</a:t>
            </a:r>
            <a:r>
              <a:rPr lang="en-US" sz="1800" dirty="0" smtClean="0"/>
              <a:t> </a:t>
            </a:r>
            <a:r>
              <a:rPr lang="ru-RU" sz="1800" dirty="0" smtClean="0"/>
              <a:t> 2013 года</a:t>
            </a:r>
            <a:endParaRPr lang="ru-RU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066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Повышение технических характеристик </a:t>
            </a:r>
            <a:r>
              <a:rPr lang="ru-RU" dirty="0" err="1" smtClean="0"/>
              <a:t>букридеров</a:t>
            </a:r>
            <a:endParaRPr lang="ru-RU" dirty="0" smtClean="0"/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ru-RU" dirty="0" smtClean="0"/>
              <a:t>Увеличение средней диагонали экрана (от 5 к 10 дюймам).</a:t>
            </a:r>
          </a:p>
          <a:p>
            <a:pPr eaLnBrk="1" hangingPunct="1">
              <a:buFont typeface="Arial" charset="0"/>
              <a:buChar char="•"/>
            </a:pPr>
            <a:r>
              <a:rPr lang="ru-RU" dirty="0" smtClean="0"/>
              <a:t>Увеличение разрешения экрана.</a:t>
            </a:r>
            <a:endParaRPr lang="en-US" dirty="0" smtClean="0"/>
          </a:p>
          <a:p>
            <a:pPr eaLnBrk="1" hangingPunct="1">
              <a:buFont typeface="Arial" charset="0"/>
              <a:buChar char="•"/>
            </a:pPr>
            <a:r>
              <a:rPr lang="ru-RU" dirty="0" smtClean="0"/>
              <a:t>Конвергенция технологий: цветное сенсорное устройство на основе электронных чернил с диагональю экрана 10</a:t>
            </a:r>
            <a:r>
              <a:rPr lang="en-US" dirty="0" smtClean="0"/>
              <a:t>’’ </a:t>
            </a:r>
            <a:r>
              <a:rPr lang="ru-RU" dirty="0" smtClean="0"/>
              <a:t>- </a:t>
            </a:r>
            <a:r>
              <a:rPr lang="en-US" dirty="0" err="1" smtClean="0">
                <a:hlinkClick r:id="rId2"/>
              </a:rPr>
              <a:t>Hanvon</a:t>
            </a:r>
            <a:r>
              <a:rPr lang="ru-RU" dirty="0" smtClean="0"/>
              <a:t>).</a:t>
            </a:r>
          </a:p>
          <a:p>
            <a:pPr eaLnBrk="1" hangingPunct="1">
              <a:buFont typeface="Arial" charset="0"/>
              <a:buChar char="•"/>
            </a:pPr>
            <a:r>
              <a:rPr lang="ru-RU" dirty="0" smtClean="0"/>
              <a:t>Тенденция на 2-3 года: гибкие, сенсорные, цветные, многофункциональные, дешевые устройства.</a:t>
            </a:r>
            <a:endParaRPr lang="en-US" dirty="0" smtClean="0"/>
          </a:p>
          <a:p>
            <a:pPr eaLnBrk="1" hangingPunct="1">
              <a:buFont typeface="Arial" charset="0"/>
              <a:buChar char="•"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066800"/>
          </a:xfrm>
        </p:spPr>
        <p:txBody>
          <a:bodyPr/>
          <a:lstStyle/>
          <a:p>
            <a:pPr eaLnBrk="1" hangingPunct="1"/>
            <a:r>
              <a:rPr lang="ru-RU" dirty="0" smtClean="0"/>
              <a:t>Планшетные компьютеры</a:t>
            </a:r>
          </a:p>
        </p:txBody>
      </p:sp>
      <p:sp>
        <p:nvSpPr>
          <p:cNvPr id="24579" name="Содержимое 3"/>
          <p:cNvSpPr>
            <a:spLocks noGrp="1"/>
          </p:cNvSpPr>
          <p:nvPr>
            <p:ph sz="quarter" idx="1"/>
          </p:nvPr>
        </p:nvSpPr>
        <p:spPr>
          <a:xfrm>
            <a:off x="323851" y="1557338"/>
            <a:ext cx="4033836" cy="4586306"/>
          </a:xfrm>
        </p:spPr>
        <p:txBody>
          <a:bodyPr>
            <a:normAutofit/>
          </a:bodyPr>
          <a:lstStyle/>
          <a:p>
            <a:pPr eaLnBrk="1" hangingPunct="1"/>
            <a:r>
              <a:rPr lang="ru-RU" dirty="0" smtClean="0"/>
              <a:t>Многофункциональные устройства. Модуль для чтения  – лишь одно из множества приложений.</a:t>
            </a:r>
          </a:p>
          <a:p>
            <a:pPr eaLnBrk="1" hangingPunct="1"/>
            <a:r>
              <a:rPr lang="ru-RU" dirty="0" smtClean="0"/>
              <a:t>Стоимость – от </a:t>
            </a:r>
            <a:r>
              <a:rPr lang="en-US" dirty="0" smtClean="0"/>
              <a:t>$</a:t>
            </a:r>
            <a:r>
              <a:rPr lang="ru-RU" dirty="0" smtClean="0"/>
              <a:t>300 до </a:t>
            </a:r>
            <a:r>
              <a:rPr lang="en-US" dirty="0" smtClean="0"/>
              <a:t>$1000</a:t>
            </a:r>
            <a:r>
              <a:rPr lang="ru-RU" dirty="0" smtClean="0"/>
              <a:t>.</a:t>
            </a:r>
          </a:p>
          <a:p>
            <a:pPr eaLnBrk="1" hangingPunct="1"/>
            <a:r>
              <a:rPr lang="ru-RU" dirty="0" smtClean="0"/>
              <a:t>В 2012 году ожидалось </a:t>
            </a:r>
            <a:r>
              <a:rPr lang="ru-RU" b="1" dirty="0" smtClean="0"/>
              <a:t>удвоение</a:t>
            </a:r>
            <a:r>
              <a:rPr lang="ru-RU" dirty="0" smtClean="0"/>
              <a:t> (119,7 млн</a:t>
            </a:r>
            <a:r>
              <a:rPr lang="ru-RU" dirty="0" smtClean="0">
                <a:latin typeface="Arial" charset="0"/>
              </a:rPr>
              <a:t>.</a:t>
            </a:r>
            <a:r>
              <a:rPr lang="ru-RU" dirty="0" smtClean="0"/>
              <a:t> устройств) объемов выпуска </a:t>
            </a:r>
            <a:r>
              <a:rPr lang="ru-RU" dirty="0" err="1" smtClean="0"/>
              <a:t>планшетников</a:t>
            </a:r>
            <a:r>
              <a:rPr lang="ru-RU" dirty="0" smtClean="0"/>
              <a:t> по сравнению с 2011 г.</a:t>
            </a:r>
            <a:r>
              <a:rPr lang="ru-RU" dirty="0" smtClean="0">
                <a:latin typeface="Arial" charset="0"/>
              </a:rPr>
              <a:t> </a:t>
            </a:r>
          </a:p>
        </p:txBody>
      </p:sp>
      <p:pic>
        <p:nvPicPr>
          <p:cNvPr id="24580" name="Picture 7" descr="planshetnye-p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8" y="1668463"/>
            <a:ext cx="4786312" cy="425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30213" y="357166"/>
            <a:ext cx="8713787" cy="1071563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«Эталон» современного планшетного компьютера - </a:t>
            </a:r>
            <a:r>
              <a:rPr lang="en-US" dirty="0" err="1" smtClean="0"/>
              <a:t>iPad</a:t>
            </a:r>
            <a:endParaRPr lang="ru-RU" dirty="0" smtClean="0"/>
          </a:p>
        </p:txBody>
      </p:sp>
      <p:sp>
        <p:nvSpPr>
          <p:cNvPr id="23555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71612"/>
            <a:ext cx="4286250" cy="4521200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defRPr/>
            </a:pPr>
            <a:r>
              <a:rPr lang="ru-RU" sz="2000" dirty="0" smtClean="0"/>
              <a:t>В октябре 2012 г. </a:t>
            </a:r>
            <a:r>
              <a:rPr lang="ru-RU" sz="2000" dirty="0" err="1" smtClean="0"/>
              <a:t>Apple</a:t>
            </a:r>
            <a:r>
              <a:rPr lang="ru-RU" sz="2000" dirty="0" smtClean="0"/>
              <a:t> продала свой</a:t>
            </a:r>
            <a:r>
              <a:rPr lang="en-US" sz="2000" dirty="0" smtClean="0"/>
              <a:t> </a:t>
            </a:r>
            <a:r>
              <a:rPr lang="ru-RU" sz="2000" dirty="0" smtClean="0"/>
              <a:t>100-миллионый </a:t>
            </a:r>
            <a:r>
              <a:rPr lang="en-US" sz="2000" dirty="0" err="1" smtClean="0"/>
              <a:t>iPad</a:t>
            </a:r>
            <a:r>
              <a:rPr lang="ru-RU" sz="2000" dirty="0" smtClean="0"/>
              <a:t>.</a:t>
            </a:r>
          </a:p>
          <a:p>
            <a:pPr eaLnBrk="1" fontAlgn="auto" hangingPunct="1">
              <a:defRPr/>
            </a:pPr>
            <a:r>
              <a:rPr lang="ru-RU" sz="2000" dirty="0" smtClean="0"/>
              <a:t>2 ноября 2012 года </a:t>
            </a:r>
            <a:r>
              <a:rPr lang="en-US" sz="2000" dirty="0" smtClean="0"/>
              <a:t>Apple </a:t>
            </a:r>
            <a:r>
              <a:rPr lang="ru-RU" sz="2000" dirty="0" smtClean="0"/>
              <a:t>начала продажи </a:t>
            </a:r>
            <a:r>
              <a:rPr lang="en-US" sz="2000" dirty="0" err="1" smtClean="0"/>
              <a:t>iPad</a:t>
            </a:r>
            <a:r>
              <a:rPr lang="en-US" sz="2000" dirty="0" smtClean="0"/>
              <a:t> </a:t>
            </a:r>
            <a:r>
              <a:rPr lang="ru-RU" sz="2000" dirty="0" smtClean="0"/>
              <a:t>четвертого поколения, а также </a:t>
            </a:r>
            <a:r>
              <a:rPr lang="en-US" sz="2000" dirty="0" err="1" smtClean="0"/>
              <a:t>iPad</a:t>
            </a:r>
            <a:r>
              <a:rPr lang="ru-RU" sz="2000" dirty="0" smtClean="0"/>
              <a:t> </a:t>
            </a:r>
            <a:r>
              <a:rPr lang="en-US" sz="2000" dirty="0" smtClean="0"/>
              <a:t>mini.</a:t>
            </a:r>
            <a:endParaRPr lang="ru-RU" sz="2000" dirty="0" smtClean="0"/>
          </a:p>
          <a:p>
            <a:pPr eaLnBrk="1" fontAlgn="auto" hangingPunct="1">
              <a:defRPr/>
            </a:pPr>
            <a:r>
              <a:rPr lang="ru-RU" sz="2000" dirty="0" smtClean="0"/>
              <a:t>Стоимость последних версий на </a:t>
            </a:r>
            <a:r>
              <a:rPr lang="ru-RU" dirty="0" smtClean="0"/>
              <a:t>апрель</a:t>
            </a:r>
            <a:r>
              <a:rPr lang="ru-RU" sz="2000" dirty="0" smtClean="0"/>
              <a:t> 2013 г. 18-35 тыс. рублей в зависимости от характеристик (в США </a:t>
            </a:r>
            <a:r>
              <a:rPr lang="en-US" sz="2000" dirty="0" smtClean="0"/>
              <a:t>$</a:t>
            </a:r>
            <a:r>
              <a:rPr lang="ru-RU" sz="2000" dirty="0" smtClean="0"/>
              <a:t>499 - 839).</a:t>
            </a:r>
          </a:p>
          <a:p>
            <a:pPr eaLnBrk="1" fontAlgn="auto" hangingPunct="1">
              <a:defRPr/>
            </a:pPr>
            <a:endParaRPr lang="ru-RU" dirty="0" smtClean="0"/>
          </a:p>
        </p:txBody>
      </p:sp>
      <p:pic>
        <p:nvPicPr>
          <p:cNvPr id="11267" name="Содержимое 4" descr="ipad_magazines.jpg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4357686" y="1571612"/>
            <a:ext cx="4721712" cy="4286280"/>
          </a:xfrm>
          <a:prstGeom prst="roundRect">
            <a:avLst>
              <a:gd name="adj" fmla="val 16667"/>
            </a:avLst>
          </a:prstGeom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Издательский тренд - подгонка изданий под функционал «планшетников»</a:t>
            </a:r>
          </a:p>
        </p:txBody>
      </p:sp>
      <p:sp>
        <p:nvSpPr>
          <p:cNvPr id="16387" name="Rectangle 3"/>
          <p:cNvSpPr>
            <a:spLocks noGrp="1"/>
          </p:cNvSpPr>
          <p:nvPr>
            <p:ph sz="quarter" idx="1"/>
          </p:nvPr>
        </p:nvSpPr>
        <p:spPr>
          <a:xfrm>
            <a:off x="357158" y="1142984"/>
            <a:ext cx="8229630" cy="4794266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buFont typeface="Georgia" pitchFamily="18" charset="0"/>
              <a:buNone/>
              <a:defRPr/>
            </a:pPr>
            <a:endParaRPr lang="ru-RU" dirty="0" smtClean="0"/>
          </a:p>
        </p:txBody>
      </p:sp>
      <p:pic>
        <p:nvPicPr>
          <p:cNvPr id="12292" name="Picture 4" descr="iPad_World_book"/>
          <p:cNvPicPr>
            <a:picLocks noChangeAspect="1" noChangeArrowheads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 bwMode="auto">
          <a:xfrm>
            <a:off x="357158" y="1428736"/>
            <a:ext cx="8143932" cy="46141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28625" y="928688"/>
            <a:ext cx="8229600" cy="1066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Прогнозы развития рынка цифровых устройств для чтения</a:t>
            </a:r>
          </a:p>
        </p:txBody>
      </p:sp>
      <p:sp>
        <p:nvSpPr>
          <p:cNvPr id="12291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dirty="0" smtClean="0"/>
              <a:t>По результатам </a:t>
            </a:r>
            <a:r>
              <a:rPr lang="ru-RU" dirty="0" smtClean="0">
                <a:hlinkClick r:id="rId2"/>
              </a:rPr>
              <a:t>исследования</a:t>
            </a:r>
            <a:r>
              <a:rPr lang="ru-RU" dirty="0" smtClean="0"/>
              <a:t>  Патрика </a:t>
            </a:r>
            <a:r>
              <a:rPr lang="ru-RU" dirty="0" err="1" smtClean="0"/>
              <a:t>Бехара</a:t>
            </a:r>
            <a:r>
              <a:rPr lang="ru-RU" dirty="0" smtClean="0"/>
              <a:t> и Лоран </a:t>
            </a:r>
            <a:r>
              <a:rPr lang="ru-RU" dirty="0" err="1" smtClean="0"/>
              <a:t>Коломбани</a:t>
            </a:r>
            <a:r>
              <a:rPr lang="ru-RU" dirty="0" smtClean="0"/>
              <a:t> к 2015 г. </a:t>
            </a:r>
            <a:r>
              <a:rPr lang="ru-RU" b="1" dirty="0" smtClean="0"/>
              <a:t>во всем мире </a:t>
            </a:r>
            <a:r>
              <a:rPr lang="ru-RU" dirty="0" smtClean="0"/>
              <a:t>от 15 до 20% читающей публики станут владельцами устройств для чтения электронных книг,  доля книжной продукции в цифровом формате составит около 25%.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dirty="0" smtClean="0"/>
              <a:t>Планшетные компьютеры займут к 2015 г. от 2</a:t>
            </a:r>
            <a:r>
              <a:rPr lang="en-US" dirty="0" smtClean="0"/>
              <a:t>/3</a:t>
            </a:r>
            <a:r>
              <a:rPr lang="ru-RU" dirty="0" smtClean="0"/>
              <a:t> до </a:t>
            </a:r>
            <a:r>
              <a:rPr lang="en-US" dirty="0" smtClean="0"/>
              <a:t>3/4</a:t>
            </a:r>
            <a:r>
              <a:rPr lang="ru-RU" dirty="0" smtClean="0"/>
              <a:t> рынка устройств,  используемых для чтения электронных книг.  Специализированные  </a:t>
            </a:r>
            <a:r>
              <a:rPr lang="ru-RU" dirty="0" err="1" smtClean="0"/>
              <a:t>букридеры</a:t>
            </a:r>
            <a:r>
              <a:rPr lang="ru-RU" dirty="0" smtClean="0"/>
              <a:t> будут занимать не более 1</a:t>
            </a:r>
            <a:r>
              <a:rPr lang="en-US" dirty="0" smtClean="0"/>
              <a:t>/3</a:t>
            </a:r>
            <a:r>
              <a:rPr lang="ru-RU" dirty="0" smtClean="0"/>
              <a:t> рынка.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Мировая статистика книжного рынка 2012 года. </a:t>
            </a:r>
            <a:r>
              <a:rPr lang="en-US" dirty="0" smtClean="0"/>
              <a:t>(I)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По сравнению с первым полугодием 2011 года, в  первом полугодии 2012 года </a:t>
            </a:r>
            <a:r>
              <a:rPr lang="ru-RU" b="1" dirty="0" smtClean="0"/>
              <a:t>электронная</a:t>
            </a:r>
            <a:r>
              <a:rPr lang="ru-RU" dirty="0" smtClean="0"/>
              <a:t> художественная литература стала продаваться на 188% лучше, продажи детских е-книг выросли на 171%, а нон-фикшн — на 128%, сообщила Ассоциация издателей (данные </a:t>
            </a:r>
            <a:r>
              <a:rPr lang="ru-RU" dirty="0" err="1" smtClean="0"/>
              <a:t>Publishers</a:t>
            </a:r>
            <a:r>
              <a:rPr lang="ru-RU" dirty="0" smtClean="0"/>
              <a:t> </a:t>
            </a:r>
            <a:r>
              <a:rPr lang="ru-RU" dirty="0" err="1" smtClean="0"/>
              <a:t>Association</a:t>
            </a:r>
            <a:r>
              <a:rPr lang="ru-RU" dirty="0" smtClean="0"/>
              <a:t>). (</a:t>
            </a:r>
            <a:r>
              <a:rPr lang="en-US" dirty="0" smtClean="0"/>
              <a:t>pro-books.ru/</a:t>
            </a:r>
            <a:r>
              <a:rPr lang="en-US" dirty="0" err="1" smtClean="0"/>
              <a:t>sitearticles</a:t>
            </a:r>
            <a:r>
              <a:rPr lang="en-US" dirty="0" smtClean="0"/>
              <a:t>/10198</a:t>
            </a:r>
            <a:r>
              <a:rPr lang="ru-RU" dirty="0" smtClean="0"/>
              <a:t>)</a:t>
            </a:r>
            <a:endParaRPr lang="ru-RU" b="1" dirty="0" smtClean="0"/>
          </a:p>
          <a:p>
            <a:r>
              <a:rPr lang="ru-RU" b="1" dirty="0" smtClean="0"/>
              <a:t>Продажи</a:t>
            </a:r>
            <a:r>
              <a:rPr lang="ru-RU" dirty="0" smtClean="0"/>
              <a:t> печатных книг в Британии в 2012 году упали на 5% (данные </a:t>
            </a:r>
            <a:r>
              <a:rPr lang="en-US" b="1" dirty="0" smtClean="0"/>
              <a:t>Nielsen </a:t>
            </a:r>
            <a:r>
              <a:rPr lang="en-US" b="1" dirty="0" err="1" smtClean="0"/>
              <a:t>BookScan</a:t>
            </a:r>
            <a:r>
              <a:rPr lang="ru-RU" dirty="0" smtClean="0"/>
              <a:t>). В 2012 году продажи электронных книг составили 13-14% от общего объема книжных продаж в Великобритании в количественном выражении и около 6-7% в стоимостном выражении (данные </a:t>
            </a:r>
            <a:r>
              <a:rPr lang="ru-RU" b="1" dirty="0" smtClean="0"/>
              <a:t>Филиппа Стоуна</a:t>
            </a:r>
            <a:r>
              <a:rPr lang="ru-RU" dirty="0" smtClean="0"/>
              <a:t>, редактора </a:t>
            </a:r>
            <a:r>
              <a:rPr lang="ru-RU" dirty="0" err="1" smtClean="0"/>
              <a:t>Bookseller</a:t>
            </a:r>
            <a:r>
              <a:rPr lang="ru-RU" dirty="0" smtClean="0"/>
              <a:t>). (</a:t>
            </a:r>
            <a:r>
              <a:rPr lang="en-US" dirty="0" smtClean="0"/>
              <a:t>pro-books.ru/</a:t>
            </a:r>
            <a:r>
              <a:rPr lang="en-US" dirty="0" err="1" smtClean="0"/>
              <a:t>sitearticles</a:t>
            </a:r>
            <a:r>
              <a:rPr lang="en-US" dirty="0" smtClean="0"/>
              <a:t>/11527</a:t>
            </a:r>
            <a:r>
              <a:rPr lang="ru-RU" dirty="0" smtClean="0"/>
              <a:t>).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Мировая статистика книжного рынка 2012 года. </a:t>
            </a:r>
            <a:r>
              <a:rPr lang="en-US" dirty="0" smtClean="0"/>
              <a:t>(II)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В США растет число читателей электронных книг</a:t>
            </a:r>
            <a:r>
              <a:rPr lang="en-US" dirty="0" smtClean="0"/>
              <a:t>. </a:t>
            </a:r>
            <a:r>
              <a:rPr lang="ru-RU" dirty="0" smtClean="0"/>
              <a:t>За 2012 год число читателей </a:t>
            </a:r>
            <a:r>
              <a:rPr lang="en-US" dirty="0" smtClean="0"/>
              <a:t>e-</a:t>
            </a:r>
            <a:r>
              <a:rPr lang="ru-RU" dirty="0" smtClean="0"/>
              <a:t>книг</a:t>
            </a:r>
            <a:r>
              <a:rPr lang="en-US" dirty="0" smtClean="0"/>
              <a:t> </a:t>
            </a:r>
            <a:r>
              <a:rPr lang="ru-RU" dirty="0" smtClean="0"/>
              <a:t>возросло с</a:t>
            </a:r>
            <a:r>
              <a:rPr lang="en-US" dirty="0" smtClean="0"/>
              <a:t> 16% </a:t>
            </a:r>
            <a:r>
              <a:rPr lang="ru-RU" dirty="0" smtClean="0"/>
              <a:t>(лица старше </a:t>
            </a:r>
            <a:r>
              <a:rPr lang="en-US" dirty="0" smtClean="0"/>
              <a:t>16 </a:t>
            </a:r>
            <a:r>
              <a:rPr lang="ru-RU" dirty="0" smtClean="0"/>
              <a:t>лет) до</a:t>
            </a:r>
            <a:r>
              <a:rPr lang="en-US" dirty="0" smtClean="0"/>
              <a:t> 23%. </a:t>
            </a:r>
            <a:r>
              <a:rPr lang="ru-RU" dirty="0" smtClean="0"/>
              <a:t>В тоже время</a:t>
            </a:r>
            <a:r>
              <a:rPr lang="en-US" dirty="0" smtClean="0"/>
              <a:t>, </a:t>
            </a:r>
            <a:r>
              <a:rPr lang="ru-RU" dirty="0" smtClean="0"/>
              <a:t>число тех, кто читает печатные книги упало с 72 до 67 % в той же возрастной категории. В сумме, число тех кто читает книги в любом формате в данной возрастной категории</a:t>
            </a:r>
            <a:r>
              <a:rPr lang="en-US" dirty="0" smtClean="0"/>
              <a:t> </a:t>
            </a:r>
            <a:r>
              <a:rPr lang="ru-RU" dirty="0" smtClean="0"/>
              <a:t>в 2012 году снизилось по сравнению с 2011 годом на 3%  - с </a:t>
            </a:r>
            <a:r>
              <a:rPr lang="en-US" dirty="0" smtClean="0"/>
              <a:t>78%</a:t>
            </a:r>
            <a:r>
              <a:rPr lang="ru-RU" dirty="0" smtClean="0"/>
              <a:t> до</a:t>
            </a:r>
            <a:r>
              <a:rPr lang="en-US" dirty="0" smtClean="0"/>
              <a:t> 75%</a:t>
            </a:r>
            <a:r>
              <a:rPr lang="ru-RU" dirty="0" smtClean="0"/>
              <a:t> (данные </a:t>
            </a:r>
            <a:r>
              <a:rPr lang="en-US" dirty="0" smtClean="0">
                <a:hlinkClick r:id="rId2"/>
              </a:rPr>
              <a:t>Pew Internet</a:t>
            </a:r>
            <a:r>
              <a:rPr lang="en-US" dirty="0" smtClean="0"/>
              <a:t> </a:t>
            </a:r>
            <a:r>
              <a:rPr lang="ru-RU" dirty="0" smtClean="0"/>
              <a:t>- </a:t>
            </a:r>
            <a:r>
              <a:rPr lang="en-US" dirty="0" smtClean="0"/>
              <a:t>libraries.pewinternet.org/2012/12/27/e-book-reading-jumps-print-book-reading-declines</a:t>
            </a:r>
            <a:r>
              <a:rPr lang="ru-RU" dirty="0" smtClean="0"/>
              <a:t>)</a:t>
            </a:r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Содержимое 2"/>
          <p:cNvSpPr>
            <a:spLocks noGrp="1"/>
          </p:cNvSpPr>
          <p:nvPr>
            <p:ph idx="1"/>
          </p:nvPr>
        </p:nvSpPr>
        <p:spPr>
          <a:xfrm>
            <a:off x="428625" y="17145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ru-RU" dirty="0" smtClean="0"/>
              <a:t>Статистика книжного рынка России</a:t>
            </a:r>
            <a:r>
              <a:rPr lang="en-US" dirty="0" smtClean="0"/>
              <a:t> (</a:t>
            </a:r>
            <a:r>
              <a:rPr lang="ru-RU" dirty="0" smtClean="0"/>
              <a:t>по данным РКП</a:t>
            </a:r>
            <a:r>
              <a:rPr lang="en-US" dirty="0" smtClean="0"/>
              <a:t>)</a:t>
            </a:r>
            <a:r>
              <a:rPr lang="ru-RU" dirty="0" smtClean="0"/>
              <a:t>:</a:t>
            </a:r>
          </a:p>
          <a:p>
            <a:pPr lvl="1" eaLnBrk="1" hangingPunct="1"/>
            <a:r>
              <a:rPr lang="ru-RU" sz="2900" dirty="0" smtClean="0"/>
              <a:t>в 2009 г. издано 127 тыс. названий книг, общий тираж которых составил 716 млн. экз.</a:t>
            </a:r>
          </a:p>
          <a:p>
            <a:pPr lvl="1" eaLnBrk="1" hangingPunct="1"/>
            <a:r>
              <a:rPr lang="ru-RU" sz="2900" dirty="0" smtClean="0"/>
              <a:t>в 2010 г. издано 122 тыс. названий книг, общим тиражом 654 млн.</a:t>
            </a:r>
            <a:endParaRPr lang="ru-RU" sz="2900" dirty="0" smtClean="0">
              <a:latin typeface="Arial" charset="0"/>
            </a:endParaRPr>
          </a:p>
          <a:p>
            <a:pPr lvl="1" eaLnBrk="1" hangingPunct="1"/>
            <a:r>
              <a:rPr lang="ru-RU" sz="2900" dirty="0" smtClean="0"/>
              <a:t>в 2011 г. издано 122 915  тыс. названий книг общим тиражом 612,5 млн.</a:t>
            </a:r>
            <a:endParaRPr lang="en-US" sz="2900" dirty="0" smtClean="0"/>
          </a:p>
          <a:p>
            <a:pPr lvl="1" eaLnBrk="1" hangingPunct="1"/>
            <a:r>
              <a:rPr lang="ru-RU" sz="2900" dirty="0" smtClean="0"/>
              <a:t>в 2012 г. издано 116 888 тыс. названий книг (падение на 5 %), общим тиражом 540 466 млн. (падение на 11,8 %).</a:t>
            </a:r>
          </a:p>
          <a:p>
            <a:pPr lvl="1" eaLnBrk="1" hangingPunct="1"/>
            <a:endParaRPr lang="ru-RU" dirty="0" smtClean="0"/>
          </a:p>
          <a:p>
            <a:pPr eaLnBrk="1" hangingPunct="1"/>
            <a:r>
              <a:rPr lang="ru-RU" sz="2900" dirty="0" smtClean="0">
                <a:solidFill>
                  <a:schemeClr val="tx1"/>
                </a:solidFill>
              </a:rPr>
              <a:t>На фоне общего падения  </a:t>
            </a:r>
            <a:r>
              <a:rPr lang="ru-RU" sz="2900" dirty="0" err="1" smtClean="0">
                <a:solidFill>
                  <a:schemeClr val="tx1"/>
                </a:solidFill>
              </a:rPr>
              <a:t>книгопроизводства</a:t>
            </a:r>
            <a:r>
              <a:rPr lang="ru-RU" sz="2900" dirty="0" smtClean="0">
                <a:solidFill>
                  <a:schemeClr val="tx1"/>
                </a:solidFill>
              </a:rPr>
              <a:t>, рынок электронных изданий в России в 2012 г. </a:t>
            </a:r>
            <a:r>
              <a:rPr lang="ru-RU" sz="2900" dirty="0" smtClean="0"/>
              <a:t>вырос ориентировочно в два раза и </a:t>
            </a:r>
            <a:r>
              <a:rPr lang="ru-RU" sz="2900" dirty="0" smtClean="0">
                <a:solidFill>
                  <a:schemeClr val="tx1"/>
                </a:solidFill>
              </a:rPr>
              <a:t>составил от 0,35 до 0,5 % от всех книжных продаж в стране.</a:t>
            </a:r>
            <a:endParaRPr lang="en-US" sz="2900" dirty="0" smtClean="0">
              <a:solidFill>
                <a:schemeClr val="tx1"/>
              </a:solidFill>
            </a:endParaRPr>
          </a:p>
        </p:txBody>
      </p:sp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500063" y="642938"/>
            <a:ext cx="8229600" cy="1066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600" dirty="0" smtClean="0"/>
              <a:t>Динамика традиционного книжного рынка России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График_названия.jpg"/>
          <p:cNvPicPr>
            <a:picLocks noGrp="1" noChangeAspect="1"/>
          </p:cNvPicPr>
          <p:nvPr>
            <p:ph sz="quarter" idx="4294967295"/>
          </p:nvPr>
        </p:nvPicPr>
        <p:blipFill>
          <a:blip r:embed="rId2"/>
          <a:stretch>
            <a:fillRect/>
          </a:stretch>
        </p:blipFill>
        <p:spPr>
          <a:xfrm>
            <a:off x="0" y="2143116"/>
            <a:ext cx="4572000" cy="2834336"/>
          </a:xfrm>
          <a:prstGeom prst="rect">
            <a:avLst/>
          </a:prstGeom>
        </p:spPr>
      </p:pic>
      <p:pic>
        <p:nvPicPr>
          <p:cNvPr id="8" name="Содержимое 7" descr="График_тираж.jpg"/>
          <p:cNvPicPr>
            <a:picLocks noGrp="1" noChangeAspect="1"/>
          </p:cNvPicPr>
          <p:nvPr>
            <p:ph sz="quarter" idx="4294967295"/>
          </p:nvPr>
        </p:nvPicPr>
        <p:blipFill>
          <a:blip r:embed="rId3"/>
          <a:stretch>
            <a:fillRect/>
          </a:stretch>
        </p:blipFill>
        <p:spPr>
          <a:xfrm>
            <a:off x="4572000" y="2143116"/>
            <a:ext cx="4512461" cy="2827538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Прогноз  развития  издательского дела в России (по данным РКП)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928688"/>
            <a:ext cx="8229600" cy="1066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Электронные периодические издания (е-периодика)</a:t>
            </a: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dirty="0" smtClean="0"/>
              <a:t>Этапы эволюции цифровых периодических изданий:</a:t>
            </a:r>
          </a:p>
          <a:p>
            <a:pPr marL="658368" lvl="1" indent="-246888" eaLnBrk="1" fontAlgn="auto" hangingPunct="1">
              <a:spcAft>
                <a:spcPts val="0"/>
              </a:spcAft>
              <a:buFont typeface="Arial" charset="0"/>
              <a:buChar char="–"/>
              <a:defRPr/>
            </a:pPr>
            <a:r>
              <a:rPr lang="ru-RU" dirty="0" smtClean="0"/>
              <a:t>аутентичные печатным аналогам цифровые версии;</a:t>
            </a:r>
          </a:p>
          <a:p>
            <a:pPr marL="658368" lvl="1" indent="-246888" eaLnBrk="1" fontAlgn="auto" hangingPunct="1">
              <a:spcAft>
                <a:spcPts val="0"/>
              </a:spcAft>
              <a:buFont typeface="Arial" charset="0"/>
              <a:buChar char="–"/>
              <a:defRPr/>
            </a:pPr>
            <a:r>
              <a:rPr lang="ru-RU" dirty="0" err="1" smtClean="0"/>
              <a:t>мультимедийные</a:t>
            </a:r>
            <a:r>
              <a:rPr lang="ru-RU" dirty="0" smtClean="0"/>
              <a:t> издания универсального характера;</a:t>
            </a:r>
          </a:p>
          <a:p>
            <a:pPr marL="658368" lvl="1" indent="-246888" eaLnBrk="1" fontAlgn="auto" hangingPunct="1">
              <a:spcAft>
                <a:spcPts val="0"/>
              </a:spcAft>
              <a:buFont typeface="Arial" charset="0"/>
              <a:buChar char="–"/>
              <a:defRPr/>
            </a:pPr>
            <a:r>
              <a:rPr lang="ru-RU" dirty="0" err="1" smtClean="0"/>
              <a:t>мультимедийные</a:t>
            </a:r>
            <a:r>
              <a:rPr lang="ru-RU" dirty="0" smtClean="0"/>
              <a:t> издания персонального характера.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dirty="0" smtClean="0"/>
              <a:t>Первая специализированная электронная газета для </a:t>
            </a:r>
            <a:r>
              <a:rPr lang="en-US" dirty="0" err="1" smtClean="0"/>
              <a:t>iPad</a:t>
            </a:r>
            <a:r>
              <a:rPr lang="ru-RU" dirty="0" smtClean="0"/>
              <a:t> – </a:t>
            </a:r>
            <a:r>
              <a:rPr lang="en-US" dirty="0" smtClean="0">
                <a:hlinkClick r:id="rId2"/>
              </a:rPr>
              <a:t>The Daily</a:t>
            </a:r>
            <a:r>
              <a:rPr lang="en-US" dirty="0" smtClean="0"/>
              <a:t>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Электронные книги и устройства для чтения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b="1" dirty="0" smtClean="0"/>
              <a:t>Электронная книга</a:t>
            </a:r>
            <a:r>
              <a:rPr lang="en-US" b="1" dirty="0" smtClean="0"/>
              <a:t>/</a:t>
            </a:r>
            <a:r>
              <a:rPr lang="ru-RU" b="1" dirty="0" smtClean="0"/>
              <a:t>периодическое издание </a:t>
            </a:r>
            <a:r>
              <a:rPr lang="ru-RU" dirty="0" smtClean="0"/>
              <a:t>– </a:t>
            </a:r>
            <a:r>
              <a:rPr lang="en-US" dirty="0" smtClean="0"/>
              <a:t>(e-book/e-serial) </a:t>
            </a:r>
            <a:r>
              <a:rPr lang="ru-RU" dirty="0" smtClean="0"/>
              <a:t>–</a:t>
            </a:r>
            <a:r>
              <a:rPr lang="en-US" dirty="0" smtClean="0"/>
              <a:t> </a:t>
            </a:r>
            <a:r>
              <a:rPr lang="ru-RU" dirty="0" smtClean="0"/>
              <a:t>компьютерный файл, представляющий собою отдельную книгу или номер периодического издания.</a:t>
            </a:r>
          </a:p>
          <a:p>
            <a:pPr eaLnBrk="1" hangingPunct="1"/>
            <a:r>
              <a:rPr lang="ru-RU" b="1" dirty="0" smtClean="0"/>
              <a:t>Устройство для чтения</a:t>
            </a:r>
            <a:r>
              <a:rPr lang="en-US" b="1" dirty="0" smtClean="0"/>
              <a:t>/</a:t>
            </a:r>
            <a:r>
              <a:rPr lang="ru-RU" b="1" dirty="0" err="1" smtClean="0"/>
              <a:t>букридер</a:t>
            </a:r>
            <a:r>
              <a:rPr lang="ru-RU" b="1" dirty="0" smtClean="0"/>
              <a:t> </a:t>
            </a:r>
            <a:r>
              <a:rPr lang="ru-RU" dirty="0" smtClean="0"/>
              <a:t>(</a:t>
            </a:r>
            <a:r>
              <a:rPr lang="en-US" dirty="0" smtClean="0"/>
              <a:t>e-reader</a:t>
            </a:r>
            <a:r>
              <a:rPr lang="ru-RU" dirty="0" smtClean="0"/>
              <a:t>)</a:t>
            </a:r>
            <a:r>
              <a:rPr lang="en-US" dirty="0" smtClean="0"/>
              <a:t> – </a:t>
            </a:r>
            <a:r>
              <a:rPr lang="ru-RU" dirty="0" smtClean="0"/>
              <a:t>аппаратное средство для комфортного воспроизведения электронных книг и периодических изданий.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Ключевые направления развития электронных изданий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dirty="0" smtClean="0"/>
              <a:t>Эволюция электронных книг связана с их преобразованием в качественно иные продукты по сравнению с обычным текстом в электронной форме (</a:t>
            </a:r>
            <a:r>
              <a:rPr lang="ru-RU" dirty="0" smtClean="0">
                <a:hlinkClick r:id="rId2"/>
              </a:rPr>
              <a:t>Сказки Оскара </a:t>
            </a:r>
            <a:r>
              <a:rPr lang="ru-RU" dirty="0" err="1" smtClean="0">
                <a:hlinkClick r:id="rId2"/>
              </a:rPr>
              <a:t>Уальда</a:t>
            </a:r>
            <a:r>
              <a:rPr lang="ru-RU" dirty="0" smtClean="0"/>
              <a:t> для </a:t>
            </a:r>
            <a:r>
              <a:rPr lang="en-US" dirty="0" err="1" smtClean="0"/>
              <a:t>iPad</a:t>
            </a:r>
            <a:r>
              <a:rPr lang="ru-RU" dirty="0" smtClean="0"/>
              <a:t>).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dirty="0" smtClean="0"/>
              <a:t>Е-книги будут снабжаться множеством интерактивных </a:t>
            </a:r>
            <a:r>
              <a:rPr lang="ru-RU" dirty="0" err="1" smtClean="0"/>
              <a:t>мультимедийных</a:t>
            </a:r>
            <a:r>
              <a:rPr lang="ru-RU" dirty="0" smtClean="0"/>
              <a:t> приложений и интегрированы с удаленными ресурсами, что даст читателям качественно иные возможности освоения материала.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dirty="0" smtClean="0"/>
              <a:t>Сам процесс чтения становится несколько иным (прогнозы </a:t>
            </a:r>
            <a:r>
              <a:rPr lang="en-US" dirty="0" smtClean="0">
                <a:hlinkClick r:id="rId3"/>
              </a:rPr>
              <a:t>IDEO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7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0668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Форматы электронных изданий (е-книг)</a:t>
            </a:r>
          </a:p>
        </p:txBody>
      </p:sp>
      <p:sp>
        <p:nvSpPr>
          <p:cNvPr id="17411" name="Содержимое 8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sz="3000" dirty="0" smtClean="0"/>
              <a:t>Универсальные форматы:</a:t>
            </a:r>
            <a:endParaRPr lang="en-US" sz="3000" dirty="0" smtClean="0"/>
          </a:p>
          <a:p>
            <a:pPr marL="1165860" lvl="2" indent="-256032"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en-US" sz="2600" b="1" dirty="0" smtClean="0"/>
              <a:t>TXT,</a:t>
            </a:r>
            <a:r>
              <a:rPr lang="ru-RU" sz="2600" b="1" dirty="0" smtClean="0"/>
              <a:t> </a:t>
            </a:r>
            <a:r>
              <a:rPr lang="en-US" sz="2600" b="1" dirty="0" smtClean="0"/>
              <a:t>RTF,</a:t>
            </a:r>
            <a:r>
              <a:rPr lang="ru-RU" sz="2600" b="1" dirty="0" smtClean="0"/>
              <a:t> </a:t>
            </a:r>
            <a:r>
              <a:rPr lang="en-US" sz="2600" b="1" dirty="0" smtClean="0"/>
              <a:t>HTML,</a:t>
            </a:r>
            <a:r>
              <a:rPr lang="ru-RU" sz="2600" b="1" dirty="0" smtClean="0"/>
              <a:t> </a:t>
            </a:r>
            <a:r>
              <a:rPr lang="en-US" sz="2600" b="1" dirty="0" smtClean="0"/>
              <a:t>PDF, </a:t>
            </a:r>
            <a:r>
              <a:rPr lang="en-US" sz="2600" b="1" dirty="0" err="1" smtClean="0"/>
              <a:t>DjVu</a:t>
            </a:r>
            <a:r>
              <a:rPr lang="en-US" sz="2600" b="1" dirty="0" smtClean="0"/>
              <a:t>,</a:t>
            </a:r>
            <a:r>
              <a:rPr lang="ru-RU" sz="2600" b="1" dirty="0" smtClean="0"/>
              <a:t> </a:t>
            </a:r>
            <a:r>
              <a:rPr lang="en-US" sz="2600" b="1" dirty="0" smtClean="0"/>
              <a:t>ODT.</a:t>
            </a:r>
            <a:endParaRPr lang="ru-RU" sz="2600" b="1" dirty="0" smtClean="0"/>
          </a:p>
          <a:p>
            <a:pPr marL="365760" indent="-256032"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sz="3000" dirty="0" smtClean="0"/>
              <a:t>Специализированные форматы (для</a:t>
            </a:r>
            <a:r>
              <a:rPr lang="en-US" sz="3000" dirty="0" smtClean="0"/>
              <a:t> </a:t>
            </a:r>
            <a:r>
              <a:rPr lang="ru-RU" sz="3000" dirty="0" smtClean="0"/>
              <a:t>воспроизведения только на ридерах или планшетных компьютерах разных производителей ):</a:t>
            </a:r>
            <a:endParaRPr lang="en-US" sz="3000" dirty="0" smtClean="0"/>
          </a:p>
          <a:p>
            <a:pPr marL="1165860" lvl="2" indent="-256032"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en-US" sz="2600" b="1" dirty="0" smtClean="0"/>
              <a:t>EPUB, FB2.</a:t>
            </a:r>
          </a:p>
          <a:p>
            <a:pPr marL="365760" lvl="1" indent="-256032"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sz="3100" dirty="0" err="1" smtClean="0">
                <a:solidFill>
                  <a:schemeClr val="tx1"/>
                </a:solidFill>
              </a:rPr>
              <a:t>Узкокорпоративные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ru-RU" sz="3100" dirty="0" smtClean="0">
                <a:solidFill>
                  <a:schemeClr val="tx1"/>
                </a:solidFill>
              </a:rPr>
              <a:t>(для</a:t>
            </a:r>
            <a:r>
              <a:rPr lang="en-US" sz="3100" dirty="0" smtClean="0">
                <a:solidFill>
                  <a:schemeClr val="tx1"/>
                </a:solidFill>
              </a:rPr>
              <a:t> </a:t>
            </a:r>
            <a:r>
              <a:rPr lang="ru-RU" sz="3100" dirty="0" smtClean="0">
                <a:solidFill>
                  <a:schemeClr val="tx1"/>
                </a:solidFill>
              </a:rPr>
              <a:t>воспроизведения </a:t>
            </a:r>
            <a:r>
              <a:rPr lang="ru-RU" sz="3100" dirty="0" err="1" smtClean="0">
                <a:solidFill>
                  <a:schemeClr val="tx1"/>
                </a:solidFill>
              </a:rPr>
              <a:t>толькона</a:t>
            </a:r>
            <a:r>
              <a:rPr lang="ru-RU" sz="3100" dirty="0" smtClean="0">
                <a:solidFill>
                  <a:schemeClr val="tx1"/>
                </a:solidFill>
              </a:rPr>
              <a:t> определенных устройствах  конкретных производителей ): </a:t>
            </a:r>
            <a:endParaRPr lang="en-US" sz="3100" dirty="0" smtClean="0">
              <a:solidFill>
                <a:schemeClr val="tx1"/>
              </a:solidFill>
            </a:endParaRPr>
          </a:p>
          <a:p>
            <a:pPr marL="1165860" lvl="2" indent="-256032"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sz="2600" b="1" dirty="0" smtClean="0"/>
              <a:t>MOBI (</a:t>
            </a:r>
            <a:r>
              <a:rPr lang="en-US" sz="2600" b="1" dirty="0" smtClean="0"/>
              <a:t>Amazon Kindle</a:t>
            </a:r>
            <a:r>
              <a:rPr lang="ru-RU" sz="2600" b="1" dirty="0" smtClean="0"/>
              <a:t>), </a:t>
            </a:r>
            <a:r>
              <a:rPr lang="en-US" sz="2600" b="1" dirty="0" smtClean="0"/>
              <a:t>PRC/PDB/</a:t>
            </a:r>
            <a:r>
              <a:rPr lang="en-US" sz="2600" b="1" dirty="0" err="1" smtClean="0"/>
              <a:t>iSilo</a:t>
            </a:r>
            <a:r>
              <a:rPr lang="ru-RU" sz="2600" b="1" dirty="0" smtClean="0"/>
              <a:t> (</a:t>
            </a:r>
            <a:r>
              <a:rPr lang="en-US" sz="2600" b="1" dirty="0" smtClean="0"/>
              <a:t>Palm</a:t>
            </a:r>
            <a:r>
              <a:rPr lang="ru-RU" sz="2600" b="1" dirty="0" smtClean="0"/>
              <a:t>), </a:t>
            </a:r>
            <a:r>
              <a:rPr lang="en-US" sz="2600" b="1" dirty="0" smtClean="0"/>
              <a:t>LRF (Sony), LIT</a:t>
            </a:r>
            <a:r>
              <a:rPr lang="ru-RU" sz="2600" b="1" dirty="0" smtClean="0"/>
              <a:t> (</a:t>
            </a:r>
            <a:r>
              <a:rPr lang="en-US" sz="2600" b="1" dirty="0" smtClean="0"/>
              <a:t>Microsoft</a:t>
            </a:r>
            <a:r>
              <a:rPr lang="ru-RU" sz="2600" b="1" dirty="0" smtClean="0"/>
              <a:t>), </a:t>
            </a:r>
            <a:r>
              <a:rPr lang="en-US" sz="2600" b="1" dirty="0" smtClean="0"/>
              <a:t>TCR</a:t>
            </a:r>
            <a:r>
              <a:rPr lang="ru-RU" sz="2600" b="1" dirty="0" smtClean="0"/>
              <a:t> (</a:t>
            </a:r>
            <a:r>
              <a:rPr lang="en-US" sz="2600" b="1" dirty="0" smtClean="0"/>
              <a:t>Psion/</a:t>
            </a:r>
            <a:r>
              <a:rPr lang="en-US" sz="2600" b="1" dirty="0" err="1" smtClean="0"/>
              <a:t>Symbian</a:t>
            </a:r>
            <a:r>
              <a:rPr lang="ru-RU" sz="2600" b="1" dirty="0" smtClean="0"/>
              <a:t>).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endParaRPr lang="ru-RU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endParaRPr lang="ru-RU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PDF</a:t>
            </a:r>
            <a:r>
              <a:rPr lang="ru-RU" dirty="0" smtClean="0"/>
              <a:t> – самый распространенный </a:t>
            </a:r>
            <a:r>
              <a:rPr lang="ru-RU" dirty="0" err="1" smtClean="0"/>
              <a:t>кроссплатформенный</a:t>
            </a:r>
            <a:r>
              <a:rPr lang="ru-RU" dirty="0" smtClean="0"/>
              <a:t> </a:t>
            </a:r>
            <a:r>
              <a:rPr lang="ru-RU" dirty="0" smtClean="0"/>
              <a:t>формат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PDF (</a:t>
            </a:r>
            <a:r>
              <a:rPr lang="ru-RU" dirty="0" err="1" smtClean="0"/>
              <a:t>Portable</a:t>
            </a:r>
            <a:r>
              <a:rPr lang="ru-RU" dirty="0" smtClean="0"/>
              <a:t> </a:t>
            </a:r>
            <a:r>
              <a:rPr lang="ru-RU" dirty="0" err="1" smtClean="0"/>
              <a:t>Document</a:t>
            </a:r>
            <a:r>
              <a:rPr lang="ru-RU" dirty="0" smtClean="0"/>
              <a:t> </a:t>
            </a:r>
            <a:r>
              <a:rPr lang="ru-RU" dirty="0" err="1" smtClean="0"/>
              <a:t>Format</a:t>
            </a:r>
            <a:r>
              <a:rPr lang="ru-RU" dirty="0" smtClean="0"/>
              <a:t>) - наиболее распространенный ныне формат электронных документов в Интернет, разработанный компанией Adobe.</a:t>
            </a:r>
          </a:p>
          <a:p>
            <a:r>
              <a:rPr lang="ru-RU" dirty="0" smtClean="0"/>
              <a:t>PDF не обладает способностью плавающей верстки и по этой причине редко воспроизводится на ридерах.</a:t>
            </a:r>
            <a:r>
              <a:rPr lang="en-US" dirty="0" smtClean="0"/>
              <a:t> </a:t>
            </a:r>
            <a:r>
              <a:rPr lang="ru-RU" dirty="0" smtClean="0"/>
              <a:t>Некоторые электронные книжные магазины (например, </a:t>
            </a:r>
            <a:r>
              <a:rPr lang="ru-RU" dirty="0" err="1" smtClean="0"/>
              <a:t>ЛитРес</a:t>
            </a:r>
            <a:r>
              <a:rPr lang="ru-RU" dirty="0" smtClean="0"/>
              <a:t>) предлагают </a:t>
            </a:r>
            <a:r>
              <a:rPr lang="en-US" dirty="0" smtClean="0"/>
              <a:t>PDF</a:t>
            </a:r>
            <a:r>
              <a:rPr lang="ru-RU" dirty="0" smtClean="0"/>
              <a:t>-книги</a:t>
            </a:r>
            <a:r>
              <a:rPr lang="en-US" dirty="0" smtClean="0"/>
              <a:t> </a:t>
            </a:r>
            <a:r>
              <a:rPr lang="ru-RU" dirty="0" smtClean="0"/>
              <a:t>в двух вариантах размеров листов: </a:t>
            </a:r>
            <a:r>
              <a:rPr lang="en-US" dirty="0" smtClean="0"/>
              <a:t>A4</a:t>
            </a:r>
            <a:r>
              <a:rPr lang="ru-RU" dirty="0" smtClean="0"/>
              <a:t> и А6.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ePub</a:t>
            </a:r>
            <a:r>
              <a:rPr lang="ru-RU" dirty="0" smtClean="0"/>
              <a:t> – наиболее перспективный формат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715436" cy="4757758"/>
          </a:xfrm>
        </p:spPr>
        <p:txBody>
          <a:bodyPr>
            <a:noAutofit/>
          </a:bodyPr>
          <a:lstStyle/>
          <a:p>
            <a:r>
              <a:rPr lang="en-US" sz="2000" dirty="0" smtClean="0"/>
              <a:t>EPUB (Electronic </a:t>
            </a:r>
            <a:r>
              <a:rPr lang="en-US" sz="2000" dirty="0" err="1" smtClean="0"/>
              <a:t>PUBlishing</a:t>
            </a:r>
            <a:r>
              <a:rPr lang="en-US" sz="2000" dirty="0" smtClean="0"/>
              <a:t>) </a:t>
            </a:r>
            <a:r>
              <a:rPr lang="ru-RU" sz="2000" dirty="0" smtClean="0"/>
              <a:t>—</a:t>
            </a:r>
            <a:r>
              <a:rPr lang="en-US" sz="2000" i="1" dirty="0" smtClean="0"/>
              <a:t> </a:t>
            </a:r>
            <a:r>
              <a:rPr lang="ru-RU" sz="2000" dirty="0" smtClean="0"/>
              <a:t>открытый формат электронных изданий с плавающей вёрсткой. Позволяет создавать и распространять издание в едином файле, обеспечивая совместимость между воспроизводящим программным и аппаратным обеспечением. ZIP-архив контейнера </a:t>
            </a:r>
            <a:r>
              <a:rPr lang="ru-RU" sz="2000" dirty="0" err="1" smtClean="0"/>
              <a:t>ePub</a:t>
            </a:r>
            <a:r>
              <a:rPr lang="ru-RU" sz="2000" dirty="0" smtClean="0"/>
              <a:t> содержит тексты в форматах XHTML, HTML или PDF, описание издания в XML, а также в отдельных папках — таблицы стилей, встроенные шрифты, графику, включая векторную (SVG) и т. д.</a:t>
            </a:r>
          </a:p>
          <a:p>
            <a:r>
              <a:rPr lang="ru-RU" sz="2000" dirty="0" smtClean="0"/>
              <a:t>Воспроизводится на большинстве </a:t>
            </a:r>
            <a:r>
              <a:rPr lang="ru-RU" sz="2000" dirty="0" err="1" smtClean="0"/>
              <a:t>ридеров</a:t>
            </a:r>
            <a:r>
              <a:rPr lang="ru-RU" sz="2000" dirty="0" smtClean="0"/>
              <a:t> и является основным форматом для воспроизведения на устройствах под управлением </a:t>
            </a:r>
            <a:r>
              <a:rPr lang="ru-RU" sz="2000" dirty="0" err="1" smtClean="0"/>
              <a:t>iOS</a:t>
            </a:r>
            <a:r>
              <a:rPr lang="ru-RU" sz="2000" dirty="0" smtClean="0"/>
              <a:t> и </a:t>
            </a:r>
            <a:r>
              <a:rPr lang="ru-RU" sz="2000" dirty="0" err="1" smtClean="0"/>
              <a:t>Android</a:t>
            </a:r>
            <a:r>
              <a:rPr lang="ru-RU" sz="2000" dirty="0" smtClean="0"/>
              <a:t>. На </a:t>
            </a:r>
            <a:r>
              <a:rPr lang="ru-RU" sz="2000" dirty="0" err="1" smtClean="0"/>
              <a:t>iOS</a:t>
            </a:r>
            <a:r>
              <a:rPr lang="ru-RU" sz="2000" dirty="0" smtClean="0"/>
              <a:t> воспроизводится в приложении </a:t>
            </a:r>
            <a:r>
              <a:rPr lang="ru-RU" sz="2000" dirty="0" err="1" smtClean="0"/>
              <a:t>iBook</a:t>
            </a:r>
            <a:r>
              <a:rPr lang="ru-RU" sz="2000" dirty="0" smtClean="0"/>
              <a:t>, на </a:t>
            </a:r>
            <a:r>
              <a:rPr lang="ru-RU" sz="2000" dirty="0" err="1" smtClean="0"/>
              <a:t>Android</a:t>
            </a:r>
            <a:r>
              <a:rPr lang="ru-RU" sz="2000" dirty="0" smtClean="0"/>
              <a:t> в таких плеерах, как </a:t>
            </a:r>
            <a:r>
              <a:rPr lang="ru-RU" sz="2000" dirty="0" err="1" smtClean="0"/>
              <a:t>Cool</a:t>
            </a:r>
            <a:r>
              <a:rPr lang="ru-RU" sz="2000" dirty="0" smtClean="0"/>
              <a:t> </a:t>
            </a:r>
            <a:r>
              <a:rPr lang="ru-RU" sz="2000" dirty="0" err="1" smtClean="0"/>
              <a:t>Reader</a:t>
            </a:r>
            <a:r>
              <a:rPr lang="ru-RU" sz="2000" dirty="0" smtClean="0"/>
              <a:t>,  </a:t>
            </a:r>
            <a:r>
              <a:rPr lang="ru-RU" sz="2000" dirty="0" err="1" smtClean="0"/>
              <a:t>Go</a:t>
            </a:r>
            <a:r>
              <a:rPr lang="ru-RU" sz="2000" dirty="0" smtClean="0"/>
              <a:t> </a:t>
            </a:r>
            <a:r>
              <a:rPr lang="ru-RU" sz="2000" dirty="0" err="1" smtClean="0"/>
              <a:t>Book</a:t>
            </a:r>
            <a:r>
              <a:rPr lang="ru-RU" sz="2000" dirty="0" smtClean="0"/>
              <a:t>, </a:t>
            </a:r>
            <a:r>
              <a:rPr lang="ru-RU" sz="2000" dirty="0" err="1" smtClean="0"/>
              <a:t>Moon+</a:t>
            </a:r>
            <a:r>
              <a:rPr lang="ru-RU" sz="2000" dirty="0" smtClean="0"/>
              <a:t> </a:t>
            </a:r>
            <a:r>
              <a:rPr lang="ru-RU" sz="2000" dirty="0" err="1" smtClean="0"/>
              <a:t>Reader</a:t>
            </a:r>
            <a:r>
              <a:rPr lang="ru-RU" sz="2000" dirty="0" smtClean="0"/>
              <a:t> и др. </a:t>
            </a:r>
          </a:p>
          <a:p>
            <a:r>
              <a:rPr lang="ru-RU" sz="2000" dirty="0" smtClean="0"/>
              <a:t>В зависимости воспроизводящей программы обеспечивает максимально комфортные возможности работы, включая поиск по тексту, копирование фрагментов, написание заметок, определение слова в словаре, закладки и т.п.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FB2</a:t>
            </a:r>
            <a:r>
              <a:rPr lang="ru-RU" dirty="0" smtClean="0"/>
              <a:t> – популярная российская </a:t>
            </a:r>
            <a:r>
              <a:rPr lang="ru-RU" dirty="0" err="1" smtClean="0"/>
              <a:t>разрабтотка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FB2 (</a:t>
            </a:r>
            <a:r>
              <a:rPr lang="ru-RU" dirty="0" err="1" smtClean="0"/>
              <a:t>FictionBook</a:t>
            </a:r>
            <a:r>
              <a:rPr lang="ru-RU" dirty="0" smtClean="0"/>
              <a:t>) - разработанный в России формат, представляющий XML-документ, совместимый с любыми устройствами и конвертируемый в любые иные форматы.  Реализует плавающую верстку. Издания в формате FB2 занимают небольшой объем и отлично архивируются. </a:t>
            </a:r>
          </a:p>
          <a:p>
            <a:r>
              <a:rPr lang="ru-RU" dirty="0" smtClean="0"/>
              <a:t>Файл книги в FB2 содержит структурную разметку основных элементов текста, </a:t>
            </a:r>
            <a:r>
              <a:rPr lang="ru-RU" dirty="0" err="1" smtClean="0"/>
              <a:t>мета-информацию</a:t>
            </a:r>
            <a:r>
              <a:rPr lang="ru-RU" dirty="0" smtClean="0"/>
              <a:t> о книге, вложения с бинарными файлами, которые могут содержать, например, иллюстрации или обложку.</a:t>
            </a:r>
          </a:p>
          <a:p>
            <a:r>
              <a:rPr lang="ru-RU" dirty="0" smtClean="0"/>
              <a:t>В всем мире FB2 малоизвестен и по этой причине не поддерживается </a:t>
            </a:r>
            <a:r>
              <a:rPr lang="ru-RU" dirty="0" err="1" smtClean="0"/>
              <a:t>букридерами</a:t>
            </a:r>
            <a:r>
              <a:rPr lang="ru-RU" dirty="0" smtClean="0"/>
              <a:t>, выпускаемыми, например,  </a:t>
            </a:r>
            <a:r>
              <a:rPr lang="ru-RU" dirty="0" err="1" smtClean="0"/>
              <a:t>Sony</a:t>
            </a:r>
            <a:r>
              <a:rPr lang="ru-RU" dirty="0" smtClean="0"/>
              <a:t>, Amazon, </a:t>
            </a:r>
            <a:r>
              <a:rPr lang="ru-RU" dirty="0" err="1" smtClean="0"/>
              <a:t>Barnes&amp;Noble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1000125"/>
            <a:ext cx="8229600" cy="1066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Устройства для чтения в библиотеках</a:t>
            </a:r>
          </a:p>
        </p:txBody>
      </p:sp>
      <p:sp>
        <p:nvSpPr>
          <p:cNvPr id="348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В России инициатива оснащения библиотек </a:t>
            </a:r>
            <a:r>
              <a:rPr lang="ru-RU" dirty="0" err="1" smtClean="0"/>
              <a:t>букридерами</a:t>
            </a:r>
            <a:r>
              <a:rPr lang="ru-RU" dirty="0" smtClean="0"/>
              <a:t> принадлежит </a:t>
            </a:r>
            <a:r>
              <a:rPr lang="ru-RU" dirty="0" smtClean="0">
                <a:hlinkClick r:id="rId2"/>
              </a:rPr>
              <a:t>министру культуры РФ А.Авдееву</a:t>
            </a:r>
            <a:r>
              <a:rPr lang="ru-RU" dirty="0" smtClean="0"/>
              <a:t> (декабрь 2009 г.)</a:t>
            </a:r>
          </a:p>
          <a:p>
            <a:pPr eaLnBrk="1" hangingPunct="1"/>
            <a:r>
              <a:rPr lang="ru-RU" dirty="0" smtClean="0"/>
              <a:t>Цель инициативы – замена </a:t>
            </a:r>
            <a:r>
              <a:rPr lang="ru-RU" dirty="0" err="1" smtClean="0"/>
              <a:t>букридерами</a:t>
            </a:r>
            <a:r>
              <a:rPr lang="ru-RU" dirty="0" smtClean="0"/>
              <a:t> обветшавшей части библиотечного фонда страны и привлечение в библиотеку читателей молодого поколения.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500063" y="857250"/>
            <a:ext cx="8229600" cy="1066800"/>
          </a:xfrm>
        </p:spPr>
        <p:txBody>
          <a:bodyPr/>
          <a:lstStyle/>
          <a:p>
            <a:pPr eaLnBrk="1" hangingPunct="1"/>
            <a:r>
              <a:rPr lang="ru-RU" dirty="0" smtClean="0"/>
              <a:t>Опытная апробация</a:t>
            </a:r>
          </a:p>
        </p:txBody>
      </p:sp>
      <p:sp>
        <p:nvSpPr>
          <p:cNvPr id="3584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324350"/>
          </a:xfrm>
        </p:spPr>
        <p:txBody>
          <a:bodyPr/>
          <a:lstStyle/>
          <a:p>
            <a:pPr eaLnBrk="1" hangingPunct="1"/>
            <a:r>
              <a:rPr lang="ru-RU" dirty="0" smtClean="0"/>
              <a:t>В октябре-декабре 2010 г. проведена опытная апробация использования </a:t>
            </a:r>
            <a:r>
              <a:rPr lang="ru-RU" dirty="0" err="1" smtClean="0"/>
              <a:t>букридеров</a:t>
            </a:r>
            <a:r>
              <a:rPr lang="ru-RU" dirty="0" smtClean="0"/>
              <a:t> в РГБМ, Ивановской и Кировской областных, а также нескольких массовых библиотеках.</a:t>
            </a:r>
          </a:p>
          <a:p>
            <a:pPr eaLnBrk="1" hangingPunct="1"/>
            <a:r>
              <a:rPr lang="ru-RU" dirty="0" smtClean="0"/>
              <a:t>Библиотеки получили </a:t>
            </a:r>
            <a:r>
              <a:rPr lang="en-US" dirty="0" err="1" smtClean="0"/>
              <a:t>PocketBook</a:t>
            </a:r>
            <a:r>
              <a:rPr lang="ru-RU" dirty="0" smtClean="0"/>
              <a:t> </a:t>
            </a:r>
            <a:r>
              <a:rPr lang="en-US" dirty="0" smtClean="0"/>
              <a:t>301</a:t>
            </a:r>
            <a:r>
              <a:rPr lang="ru-RU" dirty="0" smtClean="0"/>
              <a:t> с предустановленными коллекциями произведений и </a:t>
            </a:r>
            <a:r>
              <a:rPr lang="en-US" dirty="0" err="1" smtClean="0"/>
              <a:t>iPad</a:t>
            </a:r>
            <a:r>
              <a:rPr lang="ru-RU" dirty="0" smtClean="0"/>
              <a:t>, которые выдавались на дом читателям </a:t>
            </a:r>
            <a:r>
              <a:rPr lang="ru-RU" dirty="0" err="1" smtClean="0"/>
              <a:t>фокус-группы</a:t>
            </a:r>
            <a:r>
              <a:rPr lang="ru-RU" dirty="0" smtClean="0"/>
              <a:t> и использовались в читальном зале.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«Результаты» апробации (</a:t>
            </a:r>
            <a:r>
              <a:rPr lang="en-US" dirty="0" smtClean="0"/>
              <a:t>I</a:t>
            </a:r>
            <a:r>
              <a:rPr lang="ru-RU" dirty="0" smtClean="0"/>
              <a:t>):</a:t>
            </a:r>
          </a:p>
        </p:txBody>
      </p:sp>
      <p:sp>
        <p:nvSpPr>
          <p:cNvPr id="3686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700" dirty="0" err="1" smtClean="0"/>
              <a:t>Букридеры</a:t>
            </a:r>
            <a:r>
              <a:rPr lang="ru-RU" sz="2700" dirty="0" smtClean="0"/>
              <a:t> наиболее удобны при чтении дома или в транспорте, но не в библиотеке.</a:t>
            </a:r>
          </a:p>
          <a:p>
            <a:pPr eaLnBrk="1" hangingPunct="1">
              <a:lnSpc>
                <a:spcPct val="80000"/>
              </a:lnSpc>
            </a:pPr>
            <a:r>
              <a:rPr lang="ru-RU" sz="2700" dirty="0" smtClean="0"/>
              <a:t>При размещении на устройстве большого числа изданий мешает отсутствие поисковой системы.</a:t>
            </a:r>
          </a:p>
          <a:p>
            <a:pPr eaLnBrk="1" hangingPunct="1">
              <a:lnSpc>
                <a:spcPct val="60000"/>
              </a:lnSpc>
            </a:pPr>
            <a:r>
              <a:rPr lang="ru-RU" sz="2700" dirty="0" smtClean="0"/>
              <a:t>Неудобно читать газеты, материалы в которых располагаются колонками, в том числе, и неправильной формы.</a:t>
            </a:r>
          </a:p>
          <a:p>
            <a:pPr eaLnBrk="1" hangingPunct="1">
              <a:lnSpc>
                <a:spcPct val="80000"/>
              </a:lnSpc>
            </a:pPr>
            <a:r>
              <a:rPr lang="ru-RU" sz="2700" dirty="0" smtClean="0"/>
              <a:t>Документы в старой русской орфографии (яти, </a:t>
            </a:r>
            <a:r>
              <a:rPr lang="ru-RU" sz="2700" dirty="0" err="1" smtClean="0"/>
              <a:t>феты</a:t>
            </a:r>
            <a:r>
              <a:rPr lang="ru-RU" sz="2700" dirty="0" smtClean="0"/>
              <a:t> и пр.) часто не читаются (соответственно, не рационально предложение о размещении на </a:t>
            </a:r>
            <a:r>
              <a:rPr lang="ru-RU" sz="2700" dirty="0" err="1" smtClean="0"/>
              <a:t>букридерах</a:t>
            </a:r>
            <a:r>
              <a:rPr lang="ru-RU" sz="2700" dirty="0" smtClean="0"/>
              <a:t> коллекций редких  и ценных изданий и краеведческих коллекций).</a:t>
            </a:r>
          </a:p>
          <a:p>
            <a:pPr eaLnBrk="1" hangingPunct="1">
              <a:lnSpc>
                <a:spcPct val="80000"/>
              </a:lnSpc>
            </a:pPr>
            <a:endParaRPr lang="ru-RU" sz="2700" dirty="0" smtClean="0"/>
          </a:p>
          <a:p>
            <a:pPr eaLnBrk="1" hangingPunct="1">
              <a:lnSpc>
                <a:spcPct val="80000"/>
              </a:lnSpc>
            </a:pPr>
            <a:endParaRPr lang="ru-RU" sz="2700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066800"/>
          </a:xfrm>
        </p:spPr>
        <p:txBody>
          <a:bodyPr/>
          <a:lstStyle/>
          <a:p>
            <a:pPr eaLnBrk="1" hangingPunct="1"/>
            <a:r>
              <a:rPr lang="ru-RU" dirty="0" smtClean="0"/>
              <a:t>«Результаты» апробации (</a:t>
            </a:r>
            <a:r>
              <a:rPr lang="en-US" dirty="0" smtClean="0"/>
              <a:t>II</a:t>
            </a:r>
            <a:r>
              <a:rPr lang="ru-RU" dirty="0" smtClean="0"/>
              <a:t>):</a:t>
            </a:r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324350"/>
          </a:xfrm>
        </p:spPr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000" dirty="0" smtClean="0"/>
              <a:t>В соответствии с правовыми ограничениями выдача </a:t>
            </a:r>
            <a:r>
              <a:rPr lang="ru-RU" sz="3000" dirty="0" err="1" smtClean="0"/>
              <a:t>букридеров</a:t>
            </a:r>
            <a:r>
              <a:rPr lang="ru-RU" sz="3000" dirty="0" smtClean="0"/>
              <a:t> на дом возможна только с загрузкой на них произведений, находящихся в общественном достоянии. 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ru-RU" sz="3000" dirty="0" smtClean="0"/>
              <a:t>Сами устройства довольно хрупкие и требуют бережного обращения, которое готовы гарантировать не все читатели библиотек (в случае выдачи устройств через абонемент).  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3000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ru-RU" sz="3000" dirty="0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066800"/>
          </a:xfrm>
        </p:spPr>
        <p:txBody>
          <a:bodyPr/>
          <a:lstStyle/>
          <a:p>
            <a:pPr eaLnBrk="1" hangingPunct="1"/>
            <a:r>
              <a:rPr lang="ru-RU" dirty="0" smtClean="0"/>
              <a:t>Выводы</a:t>
            </a:r>
          </a:p>
        </p:txBody>
      </p:sp>
      <p:sp>
        <p:nvSpPr>
          <p:cNvPr id="38915" name="Содержимое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324350"/>
          </a:xfrm>
        </p:spPr>
        <p:txBody>
          <a:bodyPr/>
          <a:lstStyle/>
          <a:p>
            <a:pPr eaLnBrk="1" hangingPunct="1"/>
            <a:r>
              <a:rPr lang="ru-RU" dirty="0" smtClean="0"/>
              <a:t>Использование </a:t>
            </a:r>
            <a:r>
              <a:rPr lang="ru-RU" dirty="0" err="1" smtClean="0"/>
              <a:t>букридеров</a:t>
            </a:r>
            <a:r>
              <a:rPr lang="ru-RU" dirty="0" smtClean="0"/>
              <a:t> в библиотеках нерационально.</a:t>
            </a:r>
          </a:p>
          <a:p>
            <a:pPr eaLnBrk="1" hangingPunct="1"/>
            <a:r>
              <a:rPr lang="ru-RU" dirty="0" smtClean="0"/>
              <a:t>Их применение не в состоянии привлечь широкие массы читателей и в тоже время сулит библиотекам новые проблемы (сложность возврата выданных через абонемент дорогостоящих устройств, контроль их исправности при возврате, ремонт и т.п.).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28625" y="571500"/>
            <a:ext cx="8472488" cy="11541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Зарождение электронного книгоиздания: вторая половина 1990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При ограниченной </a:t>
            </a:r>
            <a:r>
              <a:rPr lang="ru-RU" dirty="0" err="1" smtClean="0"/>
              <a:t>Интернет-аудитории</a:t>
            </a:r>
            <a:r>
              <a:rPr lang="ru-RU" dirty="0" smtClean="0"/>
              <a:t> и малом распространении  устройств для комфортного чтения текстов, электронные книги  (файлы) служили дополнительной бесплатной рекламой, стимулирующей продажу изданий в бумажном формате. </a:t>
            </a:r>
          </a:p>
          <a:p>
            <a:pPr eaLnBrk="1" hangingPunct="1"/>
            <a:endParaRPr lang="ru-RU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В чем действительно нуждаются библиотеки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dirty="0" smtClean="0"/>
              <a:t>Изменение законодательства - возможность «выдавать» за пределы библиотеки файлы электронных изданий, а не аппаратные устройства.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dirty="0" smtClean="0"/>
              <a:t>Библиотека может и должна стать основным каналом легального распространения интеллектуального </a:t>
            </a:r>
            <a:r>
              <a:rPr lang="ru-RU" dirty="0" err="1" smtClean="0"/>
              <a:t>контента</a:t>
            </a:r>
            <a:r>
              <a:rPr lang="ru-RU" dirty="0" smtClean="0"/>
              <a:t> в цифровой форме.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dirty="0" smtClean="0"/>
              <a:t>Бизнес-схема: библиотеки приобретают у издателей файлы е-книг и лицензию  на их использование и осуществляют их выдачу читателям в удаленном режиме согласно лицензии.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000125"/>
            <a:ext cx="8280400" cy="1376363"/>
          </a:xfrm>
        </p:spPr>
        <p:txBody>
          <a:bodyPr/>
          <a:lstStyle/>
          <a:p>
            <a:pPr eaLnBrk="1" hangingPunct="1"/>
            <a:r>
              <a:rPr lang="ru-RU" sz="4800" dirty="0" smtClean="0">
                <a:solidFill>
                  <a:srgbClr val="00B0F0"/>
                </a:solidFill>
                <a:latin typeface="Verdana" pitchFamily="34" charset="0"/>
              </a:rPr>
              <a:t>Спасибо за внимание!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2938" y="2714625"/>
            <a:ext cx="7993062" cy="3887788"/>
          </a:xfrm>
        </p:spPr>
        <p:txBody>
          <a:bodyPr/>
          <a:lstStyle/>
          <a:p>
            <a:pPr eaLnBrk="1" hangingPunct="1">
              <a:defRPr/>
            </a:pPr>
            <a:r>
              <a:rPr lang="ru-RU" sz="6000" b="1" dirty="0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Вадим Степанов</a:t>
            </a:r>
          </a:p>
          <a:p>
            <a:pPr eaLnBrk="1" hangingPunct="1">
              <a:defRPr/>
            </a:pPr>
            <a:endParaRPr lang="ru-RU" b="1" dirty="0"/>
          </a:p>
          <a:p>
            <a:pPr eaLnBrk="1" hangingPunct="1">
              <a:defRPr/>
            </a:pPr>
            <a:r>
              <a:rPr lang="ru-RU" sz="3200" dirty="0">
                <a:hlinkClick r:id="rId3"/>
              </a:rPr>
              <a:t>http://www.</a:t>
            </a:r>
            <a:r>
              <a:rPr lang="en-US" sz="3200" dirty="0">
                <a:hlinkClick r:id="rId3"/>
              </a:rPr>
              <a:t>vadimstepanov</a:t>
            </a:r>
            <a:r>
              <a:rPr lang="ru-RU" sz="3200" dirty="0">
                <a:hlinkClick r:id="rId3"/>
              </a:rPr>
              <a:t>.</a:t>
            </a:r>
            <a:r>
              <a:rPr lang="ru-RU" sz="3200" dirty="0" err="1">
                <a:hlinkClick r:id="rId3"/>
              </a:rPr>
              <a:t>ru</a:t>
            </a:r>
            <a:endParaRPr lang="en-US" sz="3200" dirty="0"/>
          </a:p>
          <a:p>
            <a:pPr eaLnBrk="1" hangingPunct="1">
              <a:defRPr/>
            </a:pPr>
            <a:r>
              <a:rPr lang="en-US" sz="3200" dirty="0">
                <a:hlinkClick r:id="rId4"/>
              </a:rPr>
              <a:t>stepanov@vadimstepanov</a:t>
            </a:r>
            <a:r>
              <a:rPr lang="ru-RU" sz="3200" dirty="0">
                <a:hlinkClick r:id="rId4"/>
              </a:rPr>
              <a:t>.</a:t>
            </a:r>
            <a:r>
              <a:rPr lang="ru-RU" sz="3200" dirty="0" err="1">
                <a:hlinkClick r:id="rId4"/>
              </a:rPr>
              <a:t>ru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Активное развитие электронного книгоиздания: начало 2000-х гг.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С ростом числа пользователей Интернет и повышением потребительских свойств устройств для чтения электронные тексты в Сети уже не столько привлекают новых покупателей бумажных книг, сколько лишают издателей все более значительной доли прибыли.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Расцвет электронного книгоиздания:  2010 -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dirty="0" smtClean="0"/>
              <a:t>Следуя законам диалектики, абсолютно закономерен нынешний этап, когда электронные издания начинают объективно вытеснять с основного книжного рынка печатную продукцию как устаревший продукт, не отвечающи</a:t>
            </a:r>
            <a:r>
              <a:rPr lang="ru-RU" dirty="0" smtClean="0">
                <a:latin typeface="Arial" charset="0"/>
              </a:rPr>
              <a:t>й</a:t>
            </a:r>
            <a:r>
              <a:rPr lang="ru-RU" dirty="0" smtClean="0"/>
              <a:t> новым требованиям. Процесс вытеснения нарастает и углубляется по мере возрастания потребительских свойств электронных изданий.</a:t>
            </a:r>
          </a:p>
          <a:p>
            <a:pPr eaLnBrk="1" hangingPunct="1">
              <a:lnSpc>
                <a:spcPct val="90000"/>
              </a:lnSpc>
            </a:pPr>
            <a:endParaRPr lang="ru-RU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Устройства для чтения электронных изданий</a:t>
            </a: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dirty="0" smtClean="0"/>
              <a:t>Специализированные устройства для чтения:</a:t>
            </a:r>
          </a:p>
          <a:p>
            <a:pPr marL="658368" lvl="1" indent="-246888" eaLnBrk="1" fontAlgn="auto" hangingPunct="1">
              <a:spcAft>
                <a:spcPts val="0"/>
              </a:spcAft>
              <a:buFont typeface="Arial" charset="0"/>
              <a:buChar char="–"/>
              <a:defRPr/>
            </a:pPr>
            <a:r>
              <a:rPr lang="ru-RU" dirty="0" smtClean="0"/>
              <a:t>выполненные по технологии </a:t>
            </a:r>
            <a:r>
              <a:rPr lang="en-US" dirty="0" smtClean="0"/>
              <a:t>e-ink</a:t>
            </a:r>
            <a:r>
              <a:rPr lang="ru-RU" dirty="0" smtClean="0"/>
              <a:t>;</a:t>
            </a:r>
          </a:p>
          <a:p>
            <a:pPr marL="658368" lvl="1" indent="-246888" eaLnBrk="1" fontAlgn="auto" hangingPunct="1">
              <a:spcAft>
                <a:spcPts val="0"/>
              </a:spcAft>
              <a:buFont typeface="Arial" charset="0"/>
              <a:buChar char="–"/>
              <a:defRPr/>
            </a:pPr>
            <a:r>
              <a:rPr lang="ru-RU" dirty="0" smtClean="0"/>
              <a:t>выполненные по технологии </a:t>
            </a:r>
            <a:r>
              <a:rPr lang="en-US" dirty="0" smtClean="0"/>
              <a:t>TFT</a:t>
            </a:r>
            <a:r>
              <a:rPr lang="ru-RU" dirty="0" smtClean="0"/>
              <a:t>;</a:t>
            </a:r>
            <a:endParaRPr lang="en-US" dirty="0" smtClean="0"/>
          </a:p>
          <a:p>
            <a:pPr marL="658368" lvl="1" indent="-246888" eaLnBrk="1" fontAlgn="auto" hangingPunct="1">
              <a:spcAft>
                <a:spcPts val="0"/>
              </a:spcAft>
              <a:buFont typeface="Arial" charset="0"/>
              <a:buChar char="–"/>
              <a:defRPr/>
            </a:pPr>
            <a:r>
              <a:rPr lang="ru-RU" dirty="0" smtClean="0"/>
              <a:t>выполненные по технологии </a:t>
            </a:r>
            <a:r>
              <a:rPr lang="en-US" dirty="0" smtClean="0"/>
              <a:t>e-paper/ e-ink </a:t>
            </a:r>
            <a:r>
              <a:rPr lang="ru-RU" dirty="0" smtClean="0"/>
              <a:t>(«пластиковая электроника»). 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dirty="0" smtClean="0"/>
              <a:t>Планшетные компьютеры.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Char char="•"/>
              <a:defRPr/>
            </a:pPr>
            <a:r>
              <a:rPr lang="ru-RU" dirty="0" smtClean="0"/>
              <a:t>Приспосабливаемые устройства (</a:t>
            </a:r>
            <a:r>
              <a:rPr lang="ru-RU" dirty="0" err="1" smtClean="0"/>
              <a:t>компьютеры-десктопы</a:t>
            </a:r>
            <a:r>
              <a:rPr lang="ru-RU" dirty="0" smtClean="0"/>
              <a:t>, ноутбуки, мобильные телефоны, коммуникаторы, смартфоны).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8229600" cy="1066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Специализированные устройства (</a:t>
            </a:r>
            <a:r>
              <a:rPr lang="ru-RU" dirty="0" err="1" smtClean="0"/>
              <a:t>букридеры</a:t>
            </a:r>
            <a:r>
              <a:rPr lang="ru-RU" dirty="0" smtClean="0"/>
              <a:t>) на основе </a:t>
            </a:r>
            <a:r>
              <a:rPr lang="en-US" dirty="0" smtClean="0"/>
              <a:t>e-ink</a:t>
            </a:r>
            <a:endParaRPr lang="ru-RU" dirty="0" smtClean="0"/>
          </a:p>
        </p:txBody>
      </p:sp>
      <p:sp>
        <p:nvSpPr>
          <p:cNvPr id="20483" name="Содержимое 3"/>
          <p:cNvSpPr>
            <a:spLocks noGrp="1"/>
          </p:cNvSpPr>
          <p:nvPr>
            <p:ph sz="quarter" idx="1"/>
          </p:nvPr>
        </p:nvSpPr>
        <p:spPr>
          <a:xfrm>
            <a:off x="500034" y="1857364"/>
            <a:ext cx="4000528" cy="4525962"/>
          </a:xfrm>
        </p:spPr>
        <p:txBody>
          <a:bodyPr>
            <a:normAutofit/>
          </a:bodyPr>
          <a:lstStyle/>
          <a:p>
            <a:pPr eaLnBrk="1" hangingPunct="1"/>
            <a:r>
              <a:rPr lang="ru-RU" dirty="0" smtClean="0"/>
              <a:t>Предназначены в основном для чтения.</a:t>
            </a:r>
            <a:endParaRPr lang="en-US" dirty="0" smtClean="0"/>
          </a:p>
          <a:p>
            <a:pPr eaLnBrk="1" hangingPunct="1"/>
            <a:r>
              <a:rPr lang="ru-RU" dirty="0" smtClean="0"/>
              <a:t>Экран черно-белый (64 оттенка серого).</a:t>
            </a:r>
          </a:p>
          <a:p>
            <a:pPr eaLnBrk="1" hangingPunct="1"/>
            <a:r>
              <a:rPr lang="ru-RU" dirty="0" smtClean="0"/>
              <a:t>Средняя стоимость </a:t>
            </a:r>
            <a:r>
              <a:rPr lang="en-US" dirty="0" smtClean="0"/>
              <a:t>$150</a:t>
            </a:r>
            <a:r>
              <a:rPr lang="ru-RU" dirty="0" smtClean="0"/>
              <a:t>.</a:t>
            </a:r>
          </a:p>
          <a:p>
            <a:pPr eaLnBrk="1" hangingPunct="1"/>
            <a:r>
              <a:rPr lang="ru-RU" dirty="0" smtClean="0"/>
              <a:t>Основные преимущества:</a:t>
            </a:r>
          </a:p>
          <a:p>
            <a:pPr lvl="1" eaLnBrk="1" hangingPunct="1">
              <a:buFont typeface="Arial" charset="0"/>
              <a:buChar char="•"/>
            </a:pPr>
            <a:r>
              <a:rPr lang="ru-RU" dirty="0" smtClean="0"/>
              <a:t>малая энергоемкость (до 4 недель без подзарядки);</a:t>
            </a:r>
          </a:p>
          <a:p>
            <a:pPr lvl="1" eaLnBrk="1" hangingPunct="1">
              <a:buFont typeface="Arial" charset="0"/>
              <a:buChar char="•"/>
            </a:pPr>
            <a:r>
              <a:rPr lang="ru-RU" dirty="0" smtClean="0"/>
              <a:t>отсутствие излучения</a:t>
            </a:r>
            <a:r>
              <a:rPr lang="en-US" dirty="0" smtClean="0"/>
              <a:t> </a:t>
            </a:r>
            <a:r>
              <a:rPr lang="ru-RU" dirty="0" smtClean="0"/>
              <a:t>и мерцания экрана.</a:t>
            </a:r>
          </a:p>
        </p:txBody>
      </p:sp>
      <p:pic>
        <p:nvPicPr>
          <p:cNvPr id="20484" name="Содержимое 5" descr="e-readers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429125" y="2285992"/>
            <a:ext cx="4714875" cy="29432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066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Специализированные устройства (</a:t>
            </a:r>
            <a:r>
              <a:rPr lang="ru-RU" dirty="0" err="1" smtClean="0"/>
              <a:t>букридеры</a:t>
            </a:r>
            <a:r>
              <a:rPr lang="ru-RU" dirty="0" smtClean="0"/>
              <a:t>) на основе </a:t>
            </a:r>
            <a:r>
              <a:rPr lang="en-US" dirty="0" smtClean="0"/>
              <a:t>TFT</a:t>
            </a:r>
            <a:endParaRPr lang="ru-RU" dirty="0" smtClean="0"/>
          </a:p>
        </p:txBody>
      </p:sp>
      <p:sp>
        <p:nvSpPr>
          <p:cNvPr id="21507" name="Содержимое 3"/>
          <p:cNvSpPr>
            <a:spLocks noGrp="1"/>
          </p:cNvSpPr>
          <p:nvPr>
            <p:ph sz="quarter" idx="1"/>
          </p:nvPr>
        </p:nvSpPr>
        <p:spPr>
          <a:xfrm>
            <a:off x="428596" y="2000240"/>
            <a:ext cx="4038600" cy="4525962"/>
          </a:xfrm>
        </p:spPr>
        <p:txBody>
          <a:bodyPr>
            <a:normAutofit/>
          </a:bodyPr>
          <a:lstStyle/>
          <a:p>
            <a:pPr eaLnBrk="1" hangingPunct="1"/>
            <a:r>
              <a:rPr lang="ru-RU" dirty="0" smtClean="0"/>
              <a:t>Предназначены для чтения книг, просмотра фильмов и фотографий.</a:t>
            </a:r>
          </a:p>
          <a:p>
            <a:pPr eaLnBrk="1" hangingPunct="1"/>
            <a:r>
              <a:rPr lang="ru-RU" dirty="0" smtClean="0"/>
              <a:t>Основные преимущества:</a:t>
            </a:r>
          </a:p>
          <a:p>
            <a:pPr marL="742950" lvl="1" indent="-285750" eaLnBrk="1" hangingPunct="1"/>
            <a:r>
              <a:rPr lang="ru-RU" sz="2000" dirty="0" smtClean="0"/>
              <a:t>цветной экран;</a:t>
            </a:r>
          </a:p>
          <a:p>
            <a:pPr marL="742950" lvl="1" indent="-285750" eaLnBrk="1" hangingPunct="1"/>
            <a:r>
              <a:rPr lang="ru-RU" sz="2000" dirty="0" smtClean="0"/>
              <a:t>низкая стоимость (от </a:t>
            </a:r>
            <a:r>
              <a:rPr lang="en-US" sz="2000" dirty="0" smtClean="0"/>
              <a:t>$</a:t>
            </a:r>
            <a:r>
              <a:rPr lang="ru-RU" sz="2000" dirty="0" smtClean="0"/>
              <a:t>8</a:t>
            </a:r>
            <a:r>
              <a:rPr lang="en-US" sz="2000" dirty="0" smtClean="0"/>
              <a:t>0</a:t>
            </a:r>
            <a:r>
              <a:rPr lang="ru-RU" sz="2000" dirty="0" smtClean="0"/>
              <a:t>).</a:t>
            </a:r>
          </a:p>
          <a:p>
            <a:pPr eaLnBrk="1" hangingPunct="1"/>
            <a:r>
              <a:rPr lang="ru-RU" dirty="0" smtClean="0"/>
              <a:t>Основные недостатки:</a:t>
            </a:r>
            <a:endParaRPr lang="ru-RU" dirty="0" smtClean="0">
              <a:latin typeface="Arial" charset="0"/>
            </a:endParaRPr>
          </a:p>
          <a:p>
            <a:pPr marL="742950" lvl="1" indent="-285750" eaLnBrk="1" hangingPunct="1"/>
            <a:r>
              <a:rPr lang="ru-RU" sz="2000" dirty="0" smtClean="0"/>
              <a:t>ограниченное время работы (75% энергии батарей тратится на экран)</a:t>
            </a:r>
            <a:r>
              <a:rPr lang="ru-RU" sz="2000" dirty="0" smtClean="0">
                <a:latin typeface="Arial" charset="0"/>
              </a:rPr>
              <a:t>;</a:t>
            </a:r>
          </a:p>
          <a:p>
            <a:pPr marL="742950" lvl="1" indent="-285750" eaLnBrk="1" hangingPunct="1"/>
            <a:r>
              <a:rPr lang="ru-RU" sz="2000" dirty="0" smtClean="0"/>
              <a:t>мерцание экрана.</a:t>
            </a:r>
          </a:p>
        </p:txBody>
      </p:sp>
      <p:pic>
        <p:nvPicPr>
          <p:cNvPr id="21508" name="Содержимое 5" descr="color-ebook-reader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3438" y="2500306"/>
            <a:ext cx="4038600" cy="3217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4"/>
          <p:cNvSpPr>
            <a:spLocks noGrp="1"/>
          </p:cNvSpPr>
          <p:nvPr>
            <p:ph type="title"/>
          </p:nvPr>
        </p:nvSpPr>
        <p:spPr>
          <a:xfrm>
            <a:off x="357188" y="785813"/>
            <a:ext cx="8382000" cy="10699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Статистика выпуска </a:t>
            </a:r>
            <a:r>
              <a:rPr lang="ru-RU" dirty="0" err="1" smtClean="0"/>
              <a:t>букридеров</a:t>
            </a:r>
            <a:r>
              <a:rPr lang="ru-RU" dirty="0" smtClean="0"/>
              <a:t> в России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88" y="2000250"/>
            <a:ext cx="4065587" cy="701675"/>
          </a:xfrm>
        </p:spPr>
        <p:txBody>
          <a:bodyPr/>
          <a:lstStyle/>
          <a:p>
            <a:pPr>
              <a:defRPr/>
            </a:pPr>
            <a:r>
              <a:rPr lang="ru-RU" sz="2000" dirty="0" smtClean="0"/>
              <a:t>Результаты аналитической группы </a:t>
            </a:r>
            <a:r>
              <a:rPr lang="en-US" sz="2000" dirty="0" smtClean="0">
                <a:hlinkClick r:id="rId3"/>
              </a:rPr>
              <a:t>SmartMarketing</a:t>
            </a:r>
            <a:r>
              <a:rPr lang="ru-RU" sz="2000" dirty="0" smtClean="0"/>
              <a:t>: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4643438" y="2000250"/>
            <a:ext cx="4119562" cy="701675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Лидеры российского рынка 2011 г.:</a:t>
            </a:r>
            <a:endParaRPr lang="ru-RU" dirty="0"/>
          </a:p>
        </p:txBody>
      </p:sp>
      <p:sp>
        <p:nvSpPr>
          <p:cNvPr id="27653" name="Содержимое 5"/>
          <p:cNvSpPr>
            <a:spLocks noGrp="1"/>
          </p:cNvSpPr>
          <p:nvPr>
            <p:ph sz="quarter" idx="2"/>
          </p:nvPr>
        </p:nvSpPr>
        <p:spPr>
          <a:xfrm>
            <a:off x="381000" y="2708275"/>
            <a:ext cx="4041775" cy="3886200"/>
          </a:xfrm>
        </p:spPr>
        <p:txBody>
          <a:bodyPr/>
          <a:lstStyle/>
          <a:p>
            <a:pPr eaLnBrk="1" hangingPunct="1"/>
            <a:r>
              <a:rPr lang="ru-RU" dirty="0" smtClean="0"/>
              <a:t>общий объем продаж устройств для чтения цифровых книг на российском рынке составил 1,43</a:t>
            </a:r>
            <a:r>
              <a:rPr lang="en-US" dirty="0" smtClean="0"/>
              <a:t> </a:t>
            </a:r>
            <a:r>
              <a:rPr lang="ru-RU" dirty="0" smtClean="0"/>
              <a:t>млн. штук;</a:t>
            </a:r>
          </a:p>
          <a:p>
            <a:pPr eaLnBrk="1" hangingPunct="1"/>
            <a:r>
              <a:rPr lang="ru-RU" dirty="0" smtClean="0"/>
              <a:t>годовой рост составил </a:t>
            </a:r>
            <a:r>
              <a:rPr lang="ru-RU" b="1" dirty="0" smtClean="0"/>
              <a:t>2</a:t>
            </a:r>
            <a:r>
              <a:rPr lang="en-US" b="1" dirty="0" smtClean="0"/>
              <a:t>56</a:t>
            </a:r>
            <a:r>
              <a:rPr lang="ru-RU" b="1" dirty="0" smtClean="0"/>
              <a:t>%</a:t>
            </a:r>
            <a:r>
              <a:rPr lang="ru-RU" dirty="0" smtClean="0"/>
              <a:t>.</a:t>
            </a:r>
          </a:p>
          <a:p>
            <a:pPr eaLnBrk="1" hangingPunct="1"/>
            <a:r>
              <a:rPr lang="ru-RU" dirty="0" smtClean="0"/>
              <a:t>увеличивается число моделей с дисплеями от 8 дюймов и сенсорными экранами (даже в бюджетном сегменте).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4"/>
          </p:nvPr>
        </p:nvSpPr>
        <p:spPr>
          <a:xfrm>
            <a:off x="4718050" y="2708275"/>
            <a:ext cx="4041775" cy="38862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err="1" smtClean="0"/>
              <a:t>PocketBook</a:t>
            </a:r>
            <a:r>
              <a:rPr lang="en-US" dirty="0" smtClean="0"/>
              <a:t> (30,27%)</a:t>
            </a:r>
          </a:p>
          <a:p>
            <a:pPr>
              <a:defRPr/>
            </a:pPr>
            <a:r>
              <a:rPr lang="en-US" dirty="0" smtClean="0"/>
              <a:t>WEXLER (19,72%)</a:t>
            </a:r>
          </a:p>
          <a:p>
            <a:pPr>
              <a:defRPr/>
            </a:pPr>
            <a:r>
              <a:rPr lang="en-US" dirty="0" err="1" smtClean="0"/>
              <a:t>teXet</a:t>
            </a:r>
            <a:r>
              <a:rPr lang="en-US" dirty="0" smtClean="0"/>
              <a:t> (6,62%)</a:t>
            </a:r>
          </a:p>
          <a:p>
            <a:pPr>
              <a:defRPr/>
            </a:pPr>
            <a:r>
              <a:rPr lang="en-US" dirty="0" smtClean="0"/>
              <a:t>Sony (6,64%)</a:t>
            </a:r>
          </a:p>
          <a:p>
            <a:pPr>
              <a:defRPr/>
            </a:pPr>
            <a:r>
              <a:rPr lang="en-US" dirty="0" err="1" smtClean="0"/>
              <a:t>Ritmix</a:t>
            </a:r>
            <a:r>
              <a:rPr lang="en-US" dirty="0" smtClean="0"/>
              <a:t> (6,53%)</a:t>
            </a:r>
          </a:p>
          <a:p>
            <a:pPr>
              <a:defRPr/>
            </a:pPr>
            <a:r>
              <a:rPr lang="en-US" dirty="0" err="1" smtClean="0"/>
              <a:t>Digma</a:t>
            </a:r>
            <a:r>
              <a:rPr lang="en-US" dirty="0" smtClean="0"/>
              <a:t> (5,38%)</a:t>
            </a:r>
          </a:p>
          <a:p>
            <a:pPr>
              <a:defRPr/>
            </a:pPr>
            <a:r>
              <a:rPr lang="en-US" dirty="0" err="1" smtClean="0"/>
              <a:t>Explay</a:t>
            </a:r>
            <a:r>
              <a:rPr lang="en-US" dirty="0" smtClean="0"/>
              <a:t> (5,24%)</a:t>
            </a:r>
          </a:p>
          <a:p>
            <a:pPr>
              <a:defRPr/>
            </a:pPr>
            <a:r>
              <a:rPr lang="en-US" dirty="0" smtClean="0"/>
              <a:t>ONYX (3,64%)</a:t>
            </a:r>
          </a:p>
          <a:p>
            <a:pPr>
              <a:defRPr/>
            </a:pPr>
            <a:r>
              <a:rPr lang="en-US" dirty="0" err="1" smtClean="0"/>
              <a:t>Effire</a:t>
            </a:r>
            <a:r>
              <a:rPr lang="en-US" dirty="0" smtClean="0"/>
              <a:t> (3,5%)</a:t>
            </a:r>
          </a:p>
          <a:p>
            <a:pPr>
              <a:defRPr/>
            </a:pPr>
            <a:r>
              <a:rPr lang="en-US" dirty="0" err="1" smtClean="0"/>
              <a:t>Prestigio</a:t>
            </a:r>
            <a:r>
              <a:rPr lang="en-US" dirty="0" smtClean="0"/>
              <a:t> (3,29%)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Arial" charset="0"/>
              <a:buNone/>
              <a:defRPr/>
            </a:pPr>
            <a:endParaRPr lang="ru-RU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4185</TotalTime>
  <Words>1874</Words>
  <Application>Microsoft Office PowerPoint</Application>
  <PresentationFormat>Экран (4:3)</PresentationFormat>
  <Paragraphs>142</Paragraphs>
  <Slides>31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31</vt:i4>
      </vt:variant>
    </vt:vector>
  </HeadingPairs>
  <TitlesOfParts>
    <vt:vector size="34" baseType="lpstr">
      <vt:lpstr>Городская</vt:lpstr>
      <vt:lpstr>1_Городская</vt:lpstr>
      <vt:lpstr>2_Городская</vt:lpstr>
      <vt:lpstr>Тенденции развития электронного книгоиздания. Устройства для чтения и их применение в библиотеках </vt:lpstr>
      <vt:lpstr>Электронные книги и устройства для чтения</vt:lpstr>
      <vt:lpstr>Зарождение электронного книгоиздания: вторая половина 1990</vt:lpstr>
      <vt:lpstr>Активное развитие электронного книгоиздания: начало 2000-х гг.</vt:lpstr>
      <vt:lpstr>Расцвет электронного книгоиздания:  2010 -</vt:lpstr>
      <vt:lpstr>Устройства для чтения электронных изданий</vt:lpstr>
      <vt:lpstr>Специализированные устройства (букридеры) на основе e-ink</vt:lpstr>
      <vt:lpstr>Специализированные устройства (букридеры) на основе TFT</vt:lpstr>
      <vt:lpstr>Статистика выпуска букридеров в России</vt:lpstr>
      <vt:lpstr>Повышение технических характеристик букридеров</vt:lpstr>
      <vt:lpstr>Планшетные компьютеры</vt:lpstr>
      <vt:lpstr>«Эталон» современного планшетного компьютера - iPad</vt:lpstr>
      <vt:lpstr>Издательский тренд - подгонка изданий под функционал «планшетников»</vt:lpstr>
      <vt:lpstr>Прогнозы развития рынка цифровых устройств для чтения</vt:lpstr>
      <vt:lpstr>Мировая статистика книжного рынка 2012 года. (I)</vt:lpstr>
      <vt:lpstr>Мировая статистика книжного рынка 2012 года. (II)</vt:lpstr>
      <vt:lpstr>Динамика традиционного книжного рынка России</vt:lpstr>
      <vt:lpstr>Прогноз  развития  издательского дела в России (по данным РКП)</vt:lpstr>
      <vt:lpstr>Электронные периодические издания (е-периодика)</vt:lpstr>
      <vt:lpstr>Ключевые направления развития электронных изданий</vt:lpstr>
      <vt:lpstr>Форматы электронных изданий (е-книг)</vt:lpstr>
      <vt:lpstr>PDF – самый распространенный кроссплатформенный формат</vt:lpstr>
      <vt:lpstr>ePub – наиболее перспективный формат</vt:lpstr>
      <vt:lpstr>FB2 – популярная российская разрабтотка</vt:lpstr>
      <vt:lpstr>Устройства для чтения в библиотеках</vt:lpstr>
      <vt:lpstr>Опытная апробация</vt:lpstr>
      <vt:lpstr>«Результаты» апробации (I):</vt:lpstr>
      <vt:lpstr>«Результаты» апробации (II):</vt:lpstr>
      <vt:lpstr>Выводы</vt:lpstr>
      <vt:lpstr>В чем действительно нуждаются библиотеки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Электронное книгоиздание. Устройства для чтения и их применение в библиотеках </dc:title>
  <dc:creator>Vadim Stepanov</dc:creator>
  <cp:lastModifiedBy>Vadim Stepanov</cp:lastModifiedBy>
  <cp:revision>339</cp:revision>
  <dcterms:created xsi:type="dcterms:W3CDTF">2011-04-02T09:15:19Z</dcterms:created>
  <dcterms:modified xsi:type="dcterms:W3CDTF">2013-11-17T20:27:38Z</dcterms:modified>
</cp:coreProperties>
</file>